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Lst>
  <p:notesMasterIdLst>
    <p:notesMasterId r:id="rId57"/>
  </p:notesMasterIdLst>
  <p:sldIdLst>
    <p:sldId id="256" r:id="rId2"/>
    <p:sldId id="258" r:id="rId3"/>
    <p:sldId id="272" r:id="rId4"/>
    <p:sldId id="281" r:id="rId5"/>
    <p:sldId id="264" r:id="rId6"/>
    <p:sldId id="282" r:id="rId7"/>
    <p:sldId id="266" r:id="rId8"/>
    <p:sldId id="283" r:id="rId9"/>
    <p:sldId id="265" r:id="rId10"/>
    <p:sldId id="268" r:id="rId11"/>
    <p:sldId id="261" r:id="rId12"/>
    <p:sldId id="284" r:id="rId13"/>
    <p:sldId id="285" r:id="rId14"/>
    <p:sldId id="286" r:id="rId15"/>
    <p:sldId id="287" r:id="rId16"/>
    <p:sldId id="259" r:id="rId17"/>
    <p:sldId id="288" r:id="rId18"/>
    <p:sldId id="274" r:id="rId19"/>
    <p:sldId id="312" r:id="rId20"/>
    <p:sldId id="311" r:id="rId21"/>
    <p:sldId id="277" r:id="rId22"/>
    <p:sldId id="278" r:id="rId23"/>
    <p:sldId id="279" r:id="rId24"/>
    <p:sldId id="289" r:id="rId25"/>
    <p:sldId id="290" r:id="rId26"/>
    <p:sldId id="270" r:id="rId27"/>
    <p:sldId id="263" r:id="rId28"/>
    <p:sldId id="291" r:id="rId29"/>
    <p:sldId id="292" r:id="rId30"/>
    <p:sldId id="293" r:id="rId31"/>
    <p:sldId id="294" r:id="rId32"/>
    <p:sldId id="295" r:id="rId33"/>
    <p:sldId id="296" r:id="rId34"/>
    <p:sldId id="298" r:id="rId35"/>
    <p:sldId id="297" r:id="rId36"/>
    <p:sldId id="299" r:id="rId37"/>
    <p:sldId id="300" r:id="rId38"/>
    <p:sldId id="301" r:id="rId39"/>
    <p:sldId id="302" r:id="rId40"/>
    <p:sldId id="303" r:id="rId41"/>
    <p:sldId id="305" r:id="rId42"/>
    <p:sldId id="307" r:id="rId43"/>
    <p:sldId id="306" r:id="rId44"/>
    <p:sldId id="308" r:id="rId45"/>
    <p:sldId id="309" r:id="rId46"/>
    <p:sldId id="304" r:id="rId47"/>
    <p:sldId id="316" r:id="rId48"/>
    <p:sldId id="315" r:id="rId49"/>
    <p:sldId id="275" r:id="rId50"/>
    <p:sldId id="314" r:id="rId51"/>
    <p:sldId id="317" r:id="rId52"/>
    <p:sldId id="318" r:id="rId53"/>
    <p:sldId id="319" r:id="rId54"/>
    <p:sldId id="310" r:id="rId55"/>
    <p:sldId id="313"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1AECDF-6B0D-4B30-8F28-EE62105573F4}" v="7" dt="2026-01-01T18:26:04.925"/>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9" autoAdjust="0"/>
    <p:restoredTop sz="95463" autoAdjust="0"/>
  </p:normalViewPr>
  <p:slideViewPr>
    <p:cSldViewPr snapToGrid="0" snapToObjects="1">
      <p:cViewPr varScale="1">
        <p:scale>
          <a:sx n="78" d="100"/>
          <a:sy n="78" d="100"/>
        </p:scale>
        <p:origin x="1622" y="91"/>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é Reyes Ruiz Gallardo" userId="9b0ac693-90e8-4cb6-baae-8c7c74fd91de" providerId="ADAL" clId="{B0EB4082-7E79-4CB2-8F0A-F3188FEFA27F}"/>
    <pc:docChg chg="modSld">
      <pc:chgData name="José Reyes Ruiz Gallardo" userId="9b0ac693-90e8-4cb6-baae-8c7c74fd91de" providerId="ADAL" clId="{B0EB4082-7E79-4CB2-8F0A-F3188FEFA27F}" dt="2026-01-01T18:26:35.216" v="22" actId="1076"/>
      <pc:docMkLst>
        <pc:docMk/>
      </pc:docMkLst>
      <pc:sldChg chg="addSp modSp mod">
        <pc:chgData name="José Reyes Ruiz Gallardo" userId="9b0ac693-90e8-4cb6-baae-8c7c74fd91de" providerId="ADAL" clId="{B0EB4082-7E79-4CB2-8F0A-F3188FEFA27F}" dt="2026-01-01T18:26:35.216" v="22" actId="1076"/>
        <pc:sldMkLst>
          <pc:docMk/>
          <pc:sldMk cId="1604386743" sldId="256"/>
        </pc:sldMkLst>
        <pc:spChg chg="add mod">
          <ac:chgData name="José Reyes Ruiz Gallardo" userId="9b0ac693-90e8-4cb6-baae-8c7c74fd91de" providerId="ADAL" clId="{B0EB4082-7E79-4CB2-8F0A-F3188FEFA27F}" dt="2026-01-01T18:25:34.436" v="12" actId="14100"/>
          <ac:spMkLst>
            <pc:docMk/>
            <pc:sldMk cId="1604386743" sldId="256"/>
            <ac:spMk id="6" creationId="{A103A354-3EA7-5C68-6514-0847EAE267C3}"/>
          </ac:spMkLst>
        </pc:spChg>
        <pc:picChg chg="add mod">
          <ac:chgData name="José Reyes Ruiz Gallardo" userId="9b0ac693-90e8-4cb6-baae-8c7c74fd91de" providerId="ADAL" clId="{B0EB4082-7E79-4CB2-8F0A-F3188FEFA27F}" dt="2026-01-01T18:25:27.810" v="11" actId="1076"/>
          <ac:picMkLst>
            <pc:docMk/>
            <pc:sldMk cId="1604386743" sldId="256"/>
            <ac:picMk id="2" creationId="{B2CEF4E7-58EC-D9B0-27B6-04E4D2858543}"/>
          </ac:picMkLst>
        </pc:picChg>
        <pc:picChg chg="mod">
          <ac:chgData name="José Reyes Ruiz Gallardo" userId="9b0ac693-90e8-4cb6-baae-8c7c74fd91de" providerId="ADAL" clId="{B0EB4082-7E79-4CB2-8F0A-F3188FEFA27F}" dt="2026-01-01T18:26:31.124" v="21" actId="1076"/>
          <ac:picMkLst>
            <pc:docMk/>
            <pc:sldMk cId="1604386743" sldId="256"/>
            <ac:picMk id="5" creationId="{7FCFBB8A-16D2-54B9-4F5D-4D784126D452}"/>
          </ac:picMkLst>
        </pc:picChg>
        <pc:picChg chg="add mod">
          <ac:chgData name="José Reyes Ruiz Gallardo" userId="9b0ac693-90e8-4cb6-baae-8c7c74fd91de" providerId="ADAL" clId="{B0EB4082-7E79-4CB2-8F0A-F3188FEFA27F}" dt="2026-01-01T18:26:35.216" v="22" actId="1076"/>
          <ac:picMkLst>
            <pc:docMk/>
            <pc:sldMk cId="1604386743" sldId="256"/>
            <ac:picMk id="7" creationId="{BE97641F-9461-E0DB-B7F0-BEC44D7EC07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FC69D-301F-43EF-AA5A-E3D63A37B738}" type="datetimeFigureOut">
              <a:rPr lang="es-ES" smtClean="0"/>
              <a:t>01/01/2026</a:t>
            </a:fld>
            <a:endParaRPr lang="es-ES"/>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5AC5D0-DC31-43BC-AE4C-E72968DC0883}" type="slidenum">
              <a:rPr lang="es-ES" smtClean="0"/>
              <a:t>‹Nº›</a:t>
            </a:fld>
            <a:endParaRPr lang="es-ES"/>
          </a:p>
        </p:txBody>
      </p:sp>
    </p:spTree>
    <p:extLst>
      <p:ext uri="{BB962C8B-B14F-4D97-AF65-F5344CB8AC3E}">
        <p14:creationId xmlns:p14="http://schemas.microsoft.com/office/powerpoint/2010/main" val="1252681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Relacionado con las historias de las páginas 46-48</a:t>
            </a:r>
          </a:p>
        </p:txBody>
      </p:sp>
      <p:sp>
        <p:nvSpPr>
          <p:cNvPr id="4" name="Marcador de número de diapositiva 3"/>
          <p:cNvSpPr>
            <a:spLocks noGrp="1"/>
          </p:cNvSpPr>
          <p:nvPr>
            <p:ph type="sldNum" sz="quarter" idx="5"/>
          </p:nvPr>
        </p:nvSpPr>
        <p:spPr/>
        <p:txBody>
          <a:bodyPr/>
          <a:lstStyle/>
          <a:p>
            <a:fld id="{295AC5D0-DC31-43BC-AE4C-E72968DC0883}" type="slidenum">
              <a:rPr lang="es-ES" smtClean="0"/>
              <a:t>41</a:t>
            </a:fld>
            <a:endParaRPr lang="es-ES"/>
          </a:p>
        </p:txBody>
      </p:sp>
    </p:spTree>
    <p:extLst>
      <p:ext uri="{BB962C8B-B14F-4D97-AF65-F5344CB8AC3E}">
        <p14:creationId xmlns:p14="http://schemas.microsoft.com/office/powerpoint/2010/main" val="3537277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C2F11-1247-B042-2AC0-565B4B6DD30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5EF4BF9-DBA8-B303-26CB-BA37B5CF48F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734BEA8-40F4-9B9B-0F49-DD827A3D1CBF}"/>
              </a:ext>
            </a:extLst>
          </p:cNvPr>
          <p:cNvSpPr>
            <a:spLocks noGrp="1"/>
          </p:cNvSpPr>
          <p:nvPr>
            <p:ph type="body" idx="1"/>
          </p:nvPr>
        </p:nvSpPr>
        <p:spPr/>
        <p:txBody>
          <a:bodyPr/>
          <a:lstStyle/>
          <a:p>
            <a:r>
              <a:rPr lang="es-ES" dirty="0"/>
              <a:t>Relacionado con las historias de las páginas 46-48</a:t>
            </a:r>
          </a:p>
        </p:txBody>
      </p:sp>
      <p:sp>
        <p:nvSpPr>
          <p:cNvPr id="4" name="Marcador de número de diapositiva 3">
            <a:extLst>
              <a:ext uri="{FF2B5EF4-FFF2-40B4-BE49-F238E27FC236}">
                <a16:creationId xmlns:a16="http://schemas.microsoft.com/office/drawing/2014/main" id="{035D7F35-E035-E4A2-0677-AE0065F91C37}"/>
              </a:ext>
            </a:extLst>
          </p:cNvPr>
          <p:cNvSpPr>
            <a:spLocks noGrp="1"/>
          </p:cNvSpPr>
          <p:nvPr>
            <p:ph type="sldNum" sz="quarter" idx="5"/>
          </p:nvPr>
        </p:nvSpPr>
        <p:spPr/>
        <p:txBody>
          <a:bodyPr/>
          <a:lstStyle/>
          <a:p>
            <a:fld id="{295AC5D0-DC31-43BC-AE4C-E72968DC0883}" type="slidenum">
              <a:rPr lang="es-ES" smtClean="0"/>
              <a:t>42</a:t>
            </a:fld>
            <a:endParaRPr lang="es-ES"/>
          </a:p>
        </p:txBody>
      </p:sp>
    </p:spTree>
    <p:extLst>
      <p:ext uri="{BB962C8B-B14F-4D97-AF65-F5344CB8AC3E}">
        <p14:creationId xmlns:p14="http://schemas.microsoft.com/office/powerpoint/2010/main" val="1837499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11807-A0C5-C9F1-72A2-60BC6BB20D4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A937043-560A-663C-3794-94DA35E2D27C}"/>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E584859-C754-87AE-1EED-8EB789EDD141}"/>
              </a:ext>
            </a:extLst>
          </p:cNvPr>
          <p:cNvSpPr>
            <a:spLocks noGrp="1"/>
          </p:cNvSpPr>
          <p:nvPr>
            <p:ph type="body" idx="1"/>
          </p:nvPr>
        </p:nvSpPr>
        <p:spPr/>
        <p:txBody>
          <a:bodyPr/>
          <a:lstStyle/>
          <a:p>
            <a:r>
              <a:rPr lang="es-ES" dirty="0"/>
              <a:t>Relacionado con las historias de las páginas 46-48</a:t>
            </a:r>
          </a:p>
        </p:txBody>
      </p:sp>
      <p:sp>
        <p:nvSpPr>
          <p:cNvPr id="4" name="Marcador de número de diapositiva 3">
            <a:extLst>
              <a:ext uri="{FF2B5EF4-FFF2-40B4-BE49-F238E27FC236}">
                <a16:creationId xmlns:a16="http://schemas.microsoft.com/office/drawing/2014/main" id="{7FA1D3D3-AEEC-E5C9-79A7-561B60E6E1C9}"/>
              </a:ext>
            </a:extLst>
          </p:cNvPr>
          <p:cNvSpPr>
            <a:spLocks noGrp="1"/>
          </p:cNvSpPr>
          <p:nvPr>
            <p:ph type="sldNum" sz="quarter" idx="5"/>
          </p:nvPr>
        </p:nvSpPr>
        <p:spPr/>
        <p:txBody>
          <a:bodyPr/>
          <a:lstStyle/>
          <a:p>
            <a:fld id="{295AC5D0-DC31-43BC-AE4C-E72968DC0883}" type="slidenum">
              <a:rPr lang="es-ES" smtClean="0"/>
              <a:t>43</a:t>
            </a:fld>
            <a:endParaRPr lang="es-ES"/>
          </a:p>
        </p:txBody>
      </p:sp>
    </p:spTree>
    <p:extLst>
      <p:ext uri="{BB962C8B-B14F-4D97-AF65-F5344CB8AC3E}">
        <p14:creationId xmlns:p14="http://schemas.microsoft.com/office/powerpoint/2010/main" val="1680447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358FB-D6F5-12FB-EECC-0D34BB99500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34882E2-6159-AB20-87ED-3F81A79AD687}"/>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BABE4C3-7E12-B623-E4D6-EE0BDDC56C19}"/>
              </a:ext>
            </a:extLst>
          </p:cNvPr>
          <p:cNvSpPr>
            <a:spLocks noGrp="1"/>
          </p:cNvSpPr>
          <p:nvPr>
            <p:ph type="body" idx="1"/>
          </p:nvPr>
        </p:nvSpPr>
        <p:spPr/>
        <p:txBody>
          <a:bodyPr/>
          <a:lstStyle/>
          <a:p>
            <a:r>
              <a:rPr lang="es-ES" dirty="0"/>
              <a:t>Relacionado con las historias de las páginas 46-48</a:t>
            </a:r>
          </a:p>
        </p:txBody>
      </p:sp>
      <p:sp>
        <p:nvSpPr>
          <p:cNvPr id="4" name="Marcador de número de diapositiva 3">
            <a:extLst>
              <a:ext uri="{FF2B5EF4-FFF2-40B4-BE49-F238E27FC236}">
                <a16:creationId xmlns:a16="http://schemas.microsoft.com/office/drawing/2014/main" id="{3B41A6E3-6CE7-2712-97AA-7E012D76AD80}"/>
              </a:ext>
            </a:extLst>
          </p:cNvPr>
          <p:cNvSpPr>
            <a:spLocks noGrp="1"/>
          </p:cNvSpPr>
          <p:nvPr>
            <p:ph type="sldNum" sz="quarter" idx="5"/>
          </p:nvPr>
        </p:nvSpPr>
        <p:spPr/>
        <p:txBody>
          <a:bodyPr/>
          <a:lstStyle/>
          <a:p>
            <a:fld id="{295AC5D0-DC31-43BC-AE4C-E72968DC0883}" type="slidenum">
              <a:rPr lang="es-ES" smtClean="0"/>
              <a:t>44</a:t>
            </a:fld>
            <a:endParaRPr lang="es-ES"/>
          </a:p>
        </p:txBody>
      </p:sp>
    </p:spTree>
    <p:extLst>
      <p:ext uri="{BB962C8B-B14F-4D97-AF65-F5344CB8AC3E}">
        <p14:creationId xmlns:p14="http://schemas.microsoft.com/office/powerpoint/2010/main" val="728938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29FDE-8019-3E55-71E6-B5E67AAAF34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0145D29-BDB6-76DD-2B2F-DBD031FCA2D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97722C0D-D259-C06D-9383-882372AAECB0}"/>
              </a:ext>
            </a:extLst>
          </p:cNvPr>
          <p:cNvSpPr>
            <a:spLocks noGrp="1"/>
          </p:cNvSpPr>
          <p:nvPr>
            <p:ph type="body" idx="1"/>
          </p:nvPr>
        </p:nvSpPr>
        <p:spPr/>
        <p:txBody>
          <a:bodyPr/>
          <a:lstStyle/>
          <a:p>
            <a:r>
              <a:rPr lang="es-ES" dirty="0"/>
              <a:t>Relacionado con las historias de las páginas 46-48</a:t>
            </a:r>
          </a:p>
        </p:txBody>
      </p:sp>
      <p:sp>
        <p:nvSpPr>
          <p:cNvPr id="4" name="Marcador de número de diapositiva 3">
            <a:extLst>
              <a:ext uri="{FF2B5EF4-FFF2-40B4-BE49-F238E27FC236}">
                <a16:creationId xmlns:a16="http://schemas.microsoft.com/office/drawing/2014/main" id="{F0ABCCB3-AABC-99D3-BD9D-7C55FF4E314D}"/>
              </a:ext>
            </a:extLst>
          </p:cNvPr>
          <p:cNvSpPr>
            <a:spLocks noGrp="1"/>
          </p:cNvSpPr>
          <p:nvPr>
            <p:ph type="sldNum" sz="quarter" idx="5"/>
          </p:nvPr>
        </p:nvSpPr>
        <p:spPr/>
        <p:txBody>
          <a:bodyPr/>
          <a:lstStyle/>
          <a:p>
            <a:fld id="{295AC5D0-DC31-43BC-AE4C-E72968DC0883}" type="slidenum">
              <a:rPr lang="es-ES" smtClean="0"/>
              <a:t>45</a:t>
            </a:fld>
            <a:endParaRPr lang="es-ES"/>
          </a:p>
        </p:txBody>
      </p:sp>
    </p:spTree>
    <p:extLst>
      <p:ext uri="{BB962C8B-B14F-4D97-AF65-F5344CB8AC3E}">
        <p14:creationId xmlns:p14="http://schemas.microsoft.com/office/powerpoint/2010/main" val="940315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‹Nº›</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‹Nº›</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hyperlink" Target="https://www.google.com/search?q=https://cienciaconconsecuencia.com/artropodos-6-primaria/"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9.png"/><Relationship Id="rId18" Type="http://schemas.microsoft.com/office/2007/relationships/hdphoto" Target="../media/hdphoto6.wdp"/><Relationship Id="rId3" Type="http://schemas.openxmlformats.org/officeDocument/2006/relationships/image" Target="../media/image15.jpeg"/><Relationship Id="rId21" Type="http://schemas.microsoft.com/office/2007/relationships/hdphoto" Target="../media/hdphoto7.wdp"/><Relationship Id="rId7" Type="http://schemas.openxmlformats.org/officeDocument/2006/relationships/image" Target="../media/image19.png"/><Relationship Id="rId12" Type="http://schemas.microsoft.com/office/2007/relationships/hdphoto" Target="../media/hdphoto4.wdp"/><Relationship Id="rId17" Type="http://schemas.openxmlformats.org/officeDocument/2006/relationships/image" Target="../media/image25.png"/><Relationship Id="rId2" Type="http://schemas.openxmlformats.org/officeDocument/2006/relationships/image" Target="../media/image16.jpeg"/><Relationship Id="rId16" Type="http://schemas.microsoft.com/office/2007/relationships/hdphoto" Target="../media/hdphoto5.wdp"/><Relationship Id="rId20"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4.png"/><Relationship Id="rId10" Type="http://schemas.openxmlformats.org/officeDocument/2006/relationships/image" Target="../media/image22.svg"/><Relationship Id="rId19" Type="http://schemas.openxmlformats.org/officeDocument/2006/relationships/image" Target="../media/image7.png"/><Relationship Id="rId4" Type="http://schemas.openxmlformats.org/officeDocument/2006/relationships/image" Target="../media/image14.jpeg"/><Relationship Id="rId9" Type="http://schemas.openxmlformats.org/officeDocument/2006/relationships/image" Target="../media/image21.png"/><Relationship Id="rId1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4.wdp"/><Relationship Id="rId7" Type="http://schemas.microsoft.com/office/2007/relationships/hdphoto" Target="../media/hdphoto9.wdp"/><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29.png"/><Relationship Id="rId5" Type="http://schemas.microsoft.com/office/2007/relationships/hdphoto" Target="../media/hdphoto8.wdp"/><Relationship Id="rId4" Type="http://schemas.openxmlformats.org/officeDocument/2006/relationships/image" Target="../media/image28.png"/><Relationship Id="rId9" Type="http://schemas.microsoft.com/office/2007/relationships/hdphoto" Target="../media/hdphoto10.wdp"/></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GdIr48Fnumo" TargetMode="External"/><Relationship Id="rId2" Type="http://schemas.openxmlformats.org/officeDocument/2006/relationships/image" Target="../media/image42.gif"/><Relationship Id="rId1" Type="http://schemas.openxmlformats.org/officeDocument/2006/relationships/slideLayout" Target="../slideLayouts/slideLayout6.xml"/><Relationship Id="rId4" Type="http://schemas.openxmlformats.org/officeDocument/2006/relationships/hyperlink" Target="https://www.youtube.com/watch?v=a99BAQ9Ghv0"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hyperlink" Target="https://www.youtube.com/shorts/1gSmvn5XwQY" TargetMode="External"/><Relationship Id="rId13" Type="http://schemas.openxmlformats.org/officeDocument/2006/relationships/image" Target="../media/image45.jpeg"/><Relationship Id="rId3" Type="http://schemas.openxmlformats.org/officeDocument/2006/relationships/hyperlink" Target="https://www.youtube.com/shorts/fqfvGKLYETM" TargetMode="External"/><Relationship Id="rId7" Type="http://schemas.openxmlformats.org/officeDocument/2006/relationships/hyperlink" Target="https://www.youtube.com/shorts/yhBbYSiuKNw" TargetMode="External"/><Relationship Id="rId12" Type="http://schemas.openxmlformats.org/officeDocument/2006/relationships/image" Target="../media/image44.jpeg"/><Relationship Id="rId2" Type="http://schemas.openxmlformats.org/officeDocument/2006/relationships/image" Target="../media/image40.jpeg"/><Relationship Id="rId1" Type="http://schemas.openxmlformats.org/officeDocument/2006/relationships/slideLayout" Target="../slideLayouts/slideLayout6.xml"/><Relationship Id="rId6" Type="http://schemas.openxmlformats.org/officeDocument/2006/relationships/hyperlink" Target="https://www.youtube.com/shorts/fFL432fktwE" TargetMode="External"/><Relationship Id="rId11" Type="http://schemas.openxmlformats.org/officeDocument/2006/relationships/hyperlink" Target="https://www.youtube.com/watch?v=o7KlneQzxNo" TargetMode="External"/><Relationship Id="rId5" Type="http://schemas.openxmlformats.org/officeDocument/2006/relationships/hyperlink" Target="https://www.youtube.com/watch?v=LCw8KjetcOA" TargetMode="External"/><Relationship Id="rId10" Type="http://schemas.openxmlformats.org/officeDocument/2006/relationships/hyperlink" Target="https://www.youtube.com/shorts/OQ1iJbQaK2M" TargetMode="External"/><Relationship Id="rId4" Type="http://schemas.openxmlformats.org/officeDocument/2006/relationships/hyperlink" Target="https://www.youtube.com/watch?v=WeviNCUL-9A" TargetMode="External"/><Relationship Id="rId9" Type="http://schemas.openxmlformats.org/officeDocument/2006/relationships/hyperlink" Target="https://www.youtube.com/watch?v=Cs-c2XqUiDA" TargetMode="External"/><Relationship Id="rId14" Type="http://schemas.openxmlformats.org/officeDocument/2006/relationships/image" Target="../media/image4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s://upload.wikimedia.org/wikipedia/commons/3/3f/Mediterranean_Banded_Centipede_%28Scolopendra_cingulata%29_found_under_a_stone_..._%2836437553192%29.jpg" TargetMode="External"/><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9.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1.svg"/><Relationship Id="rId5" Type="http://schemas.openxmlformats.org/officeDocument/2006/relationships/image" Target="../media/image10.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2">
            <a:extLst>
              <a:ext uri="{FF2B5EF4-FFF2-40B4-BE49-F238E27FC236}">
                <a16:creationId xmlns:a16="http://schemas.microsoft.com/office/drawing/2014/main" id="{DDCDD844-F3CC-1A9A-C056-655CE882FC1E}"/>
              </a:ext>
            </a:extLst>
          </p:cNvPr>
          <p:cNvSpPr>
            <a:spLocks noGrp="1"/>
          </p:cNvSpPr>
          <p:nvPr>
            <p:ph type="subTitle" idx="1"/>
          </p:nvPr>
        </p:nvSpPr>
        <p:spPr>
          <a:xfrm>
            <a:off x="1914366" y="2054559"/>
            <a:ext cx="5143500" cy="3004049"/>
          </a:xfrm>
        </p:spPr>
        <p:txBody>
          <a:bodyPr>
            <a:normAutofit fontScale="77500" lnSpcReduction="20000"/>
          </a:bodyPr>
          <a:lstStyle/>
          <a:p>
            <a:r>
              <a:rPr lang="es-ES" sz="1500" dirty="0">
                <a:solidFill>
                  <a:srgbClr val="0070C0"/>
                </a:solidFill>
                <a:latin typeface="Arial Rounded MT Bold" panose="020F0704030504030204" pitchFamily="34" charset="0"/>
              </a:rPr>
              <a:t>CIENCIA CON CONSECUENCIA:</a:t>
            </a:r>
          </a:p>
          <a:p>
            <a:pPr>
              <a:lnSpc>
                <a:spcPct val="150000"/>
              </a:lnSpc>
            </a:pPr>
            <a:r>
              <a:rPr lang="es-ES" sz="1500" dirty="0">
                <a:solidFill>
                  <a:srgbClr val="0070C0"/>
                </a:solidFill>
                <a:latin typeface="Arial Rounded MT Bold" panose="020F0704030504030204" pitchFamily="34" charset="0"/>
              </a:rPr>
              <a:t>la escuela y los maestros como fuente de cultura y vocaciones científicas.</a:t>
            </a:r>
          </a:p>
          <a:p>
            <a:pPr>
              <a:lnSpc>
                <a:spcPct val="150000"/>
              </a:lnSpc>
            </a:pPr>
            <a:endParaRPr lang="es-ES" sz="1500" dirty="0">
              <a:solidFill>
                <a:srgbClr val="0070C0"/>
              </a:solidFill>
              <a:latin typeface="Arial Rounded MT Bold" panose="020F0704030504030204" pitchFamily="34" charset="0"/>
            </a:endParaRPr>
          </a:p>
          <a:p>
            <a:pPr>
              <a:lnSpc>
                <a:spcPct val="150000"/>
              </a:lnSpc>
            </a:pPr>
            <a:r>
              <a:rPr lang="es-ES" sz="2100" dirty="0">
                <a:solidFill>
                  <a:schemeClr val="accent6"/>
                </a:solidFill>
                <a:latin typeface="Arial Rounded MT Bold" panose="020F0704030504030204" pitchFamily="34" charset="0"/>
              </a:rPr>
              <a:t>¿QUIÉNES SON ESOS “ANIMALITOS”?</a:t>
            </a:r>
          </a:p>
          <a:p>
            <a:pPr>
              <a:lnSpc>
                <a:spcPct val="150000"/>
              </a:lnSpc>
            </a:pPr>
            <a:r>
              <a:rPr lang="es-ES" dirty="0">
                <a:solidFill>
                  <a:schemeClr val="accent6"/>
                </a:solidFill>
                <a:latin typeface="Arial Rounded MT Bold" panose="020F0704030504030204" pitchFamily="34" charset="0"/>
              </a:rPr>
              <a:t>La organización secreta de la naturaleza. </a:t>
            </a:r>
            <a:r>
              <a:rPr lang="es-ES">
                <a:solidFill>
                  <a:schemeClr val="accent6"/>
                </a:solidFill>
                <a:latin typeface="Arial Rounded MT Bold" panose="020F0704030504030204" pitchFamily="34" charset="0"/>
              </a:rPr>
              <a:t>Comprender para respetar</a:t>
            </a:r>
          </a:p>
          <a:p>
            <a:endParaRPr lang="es-ES" sz="1200" dirty="0"/>
          </a:p>
        </p:txBody>
      </p:sp>
      <p:pic>
        <p:nvPicPr>
          <p:cNvPr id="5" name="Imagen 4" descr="Image">
            <a:extLst>
              <a:ext uri="{FF2B5EF4-FFF2-40B4-BE49-F238E27FC236}">
                <a16:creationId xmlns:a16="http://schemas.microsoft.com/office/drawing/2014/main" id="{7FCFBB8A-16D2-54B9-4F5D-4D784126D45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1008" y="621272"/>
            <a:ext cx="6435283" cy="748958"/>
          </a:xfrm>
          <a:prstGeom prst="rect">
            <a:avLst/>
          </a:prstGeom>
          <a:noFill/>
          <a:ln>
            <a:noFill/>
          </a:ln>
        </p:spPr>
      </p:pic>
      <p:pic>
        <p:nvPicPr>
          <p:cNvPr id="2" name="Imagen 1" descr="Un dibujo de una cara feliz&#10;&#10;El contenido generado por IA puede ser incorrecto.">
            <a:extLst>
              <a:ext uri="{FF2B5EF4-FFF2-40B4-BE49-F238E27FC236}">
                <a16:creationId xmlns:a16="http://schemas.microsoft.com/office/drawing/2014/main" id="{B2CEF4E7-58EC-D9B0-27B6-04E4D28585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291" y="6042428"/>
            <a:ext cx="948883" cy="320665"/>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A103A354-3EA7-5C68-6514-0847EAE267C3}"/>
              </a:ext>
            </a:extLst>
          </p:cNvPr>
          <p:cNvSpPr txBox="1"/>
          <p:nvPr/>
        </p:nvSpPr>
        <p:spPr>
          <a:xfrm>
            <a:off x="1533833" y="5932873"/>
            <a:ext cx="7384026" cy="640688"/>
          </a:xfrm>
          <a:prstGeom prst="rect">
            <a:avLst/>
          </a:prstGeom>
          <a:noFill/>
        </p:spPr>
        <p:txBody>
          <a:bodyPr wrap="square">
            <a:spAutoFit/>
          </a:bodyPr>
          <a:lstStyle/>
          <a:p>
            <a:pPr>
              <a:lnSpc>
                <a:spcPct val="115000"/>
              </a:lnSpc>
              <a:spcAft>
                <a:spcPts val="800"/>
              </a:spcAft>
              <a:buNone/>
            </a:pPr>
            <a:r>
              <a:rPr lang="es-ES" sz="1050" kern="100" dirty="0">
                <a:effectLst/>
                <a:latin typeface="Aptos" panose="020B0004020202020204" pitchFamily="34" charset="0"/>
                <a:ea typeface="Aptos" panose="020B0004020202020204" pitchFamily="34" charset="0"/>
                <a:cs typeface="Times New Roman" panose="02020603050405020304" pitchFamily="18" charset="0"/>
              </a:rPr>
              <a:t>Paños, E., Vallés-Rapp, C., García, B., López-Fernández, C. y Ruiz-Gallardo, J. R. (2025). </a:t>
            </a:r>
            <a:r>
              <a:rPr lang="es-ES" sz="1050" i="1" kern="100" dirty="0">
                <a:effectLst/>
                <a:latin typeface="Aptos" panose="020B0004020202020204" pitchFamily="34" charset="0"/>
                <a:ea typeface="Aptos" panose="020B0004020202020204" pitchFamily="34" charset="0"/>
                <a:cs typeface="Times New Roman" panose="02020603050405020304" pitchFamily="18" charset="0"/>
              </a:rPr>
              <a:t>¿Quiénes son esos “animalitos”? La organización secreta de la naturaleza</a:t>
            </a:r>
            <a:r>
              <a:rPr lang="es-ES" sz="1050" kern="100" dirty="0">
                <a:effectLst/>
                <a:latin typeface="Aptos" panose="020B0004020202020204" pitchFamily="34" charset="0"/>
                <a:ea typeface="Aptos" panose="020B0004020202020204" pitchFamily="34" charset="0"/>
                <a:cs typeface="Times New Roman" panose="02020603050405020304" pitchFamily="18" charset="0"/>
              </a:rPr>
              <a:t>. Proyecto Ciencia con Consecuencia. Recuperado de </a:t>
            </a:r>
            <a:r>
              <a:rPr lang="es-ES" sz="105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https://cienciaconconsecuencia.com/quienes-son-esos-animalitos/</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Imagen 6" descr="Imagen que contiene Logotipo&#10;&#10;El contenido generado por IA puede ser incorrecto.">
            <a:extLst>
              <a:ext uri="{FF2B5EF4-FFF2-40B4-BE49-F238E27FC236}">
                <a16:creationId xmlns:a16="http://schemas.microsoft.com/office/drawing/2014/main" id="{BE97641F-9461-E0DB-B7F0-BEC44D7EC077}"/>
              </a:ext>
            </a:extLst>
          </p:cNvPr>
          <p:cNvPicPr>
            <a:picLocks noChangeAspect="1"/>
          </p:cNvPicPr>
          <p:nvPr/>
        </p:nvPicPr>
        <p:blipFill>
          <a:blip r:embed="rId5"/>
          <a:stretch>
            <a:fillRect/>
          </a:stretch>
        </p:blipFill>
        <p:spPr>
          <a:xfrm>
            <a:off x="7057866" y="358552"/>
            <a:ext cx="1358547" cy="1696007"/>
          </a:xfrm>
          <a:prstGeom prst="rect">
            <a:avLst/>
          </a:prstGeom>
        </p:spPr>
      </p:pic>
    </p:spTree>
    <p:extLst>
      <p:ext uri="{BB962C8B-B14F-4D97-AF65-F5344CB8AC3E}">
        <p14:creationId xmlns:p14="http://schemas.microsoft.com/office/powerpoint/2010/main" val="1604386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564F5-F36A-D0CF-E935-7D97EEDB32C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BAA312C-7684-CEFA-6909-4584B462C52C}"/>
              </a:ext>
            </a:extLst>
          </p:cNvPr>
          <p:cNvSpPr>
            <a:spLocks noGrp="1"/>
          </p:cNvSpPr>
          <p:nvPr>
            <p:ph type="title"/>
          </p:nvPr>
        </p:nvSpPr>
        <p:spPr>
          <a:xfrm>
            <a:off x="457200" y="46584"/>
            <a:ext cx="8229600" cy="1143000"/>
          </a:xfrm>
        </p:spPr>
        <p:txBody>
          <a:bodyPr/>
          <a:lstStyle/>
          <a:p>
            <a:r>
              <a:rPr lang="es-ES" dirty="0"/>
              <a:t>SIMETRÍA BILATERAL</a:t>
            </a:r>
          </a:p>
        </p:txBody>
      </p:sp>
      <p:grpSp>
        <p:nvGrpSpPr>
          <p:cNvPr id="3" name="Grupo 2">
            <a:extLst>
              <a:ext uri="{FF2B5EF4-FFF2-40B4-BE49-F238E27FC236}">
                <a16:creationId xmlns:a16="http://schemas.microsoft.com/office/drawing/2014/main" id="{75F11A13-77C1-F260-3FB2-E700576D266D}"/>
              </a:ext>
            </a:extLst>
          </p:cNvPr>
          <p:cNvGrpSpPr/>
          <p:nvPr/>
        </p:nvGrpSpPr>
        <p:grpSpPr>
          <a:xfrm>
            <a:off x="2294936" y="1087656"/>
            <a:ext cx="4644024" cy="6636618"/>
            <a:chOff x="5123551" y="1841577"/>
            <a:chExt cx="749300" cy="930275"/>
          </a:xfrm>
        </p:grpSpPr>
        <p:pic>
          <p:nvPicPr>
            <p:cNvPr id="4" name="Imagen 3" descr="Un insecto con alas&#10;&#10;El contenido generado por IA puede ser incorrecto.">
              <a:extLst>
                <a:ext uri="{FF2B5EF4-FFF2-40B4-BE49-F238E27FC236}">
                  <a16:creationId xmlns:a16="http://schemas.microsoft.com/office/drawing/2014/main" id="{48EBD534-0189-1A7F-3389-E0894D9752E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3551" y="1870152"/>
              <a:ext cx="749300" cy="749300"/>
            </a:xfrm>
            <a:prstGeom prst="rect">
              <a:avLst/>
            </a:prstGeom>
            <a:noFill/>
          </p:spPr>
        </p:pic>
        <p:cxnSp>
          <p:nvCxnSpPr>
            <p:cNvPr id="5" name="Conector recto 4">
              <a:extLst>
                <a:ext uri="{FF2B5EF4-FFF2-40B4-BE49-F238E27FC236}">
                  <a16:creationId xmlns:a16="http://schemas.microsoft.com/office/drawing/2014/main" id="{C951553C-5652-C413-C74E-D339C6329219}"/>
                </a:ext>
              </a:extLst>
            </p:cNvPr>
            <p:cNvCxnSpPr/>
            <p:nvPr/>
          </p:nvCxnSpPr>
          <p:spPr>
            <a:xfrm flipH="1">
              <a:off x="5491851" y="1841577"/>
              <a:ext cx="0" cy="930275"/>
            </a:xfrm>
            <a:prstGeom prst="line">
              <a:avLst/>
            </a:prstGeom>
            <a:ln w="28575">
              <a:solidFill>
                <a:srgbClr val="FF0000"/>
              </a:solidFill>
              <a:prstDash val="lgDash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221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55B4D-28B4-32CF-B5A7-4AF31383154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89955C0-8AA6-0F31-6A40-9E2A367306D8}"/>
              </a:ext>
            </a:extLst>
          </p:cNvPr>
          <p:cNvSpPr/>
          <p:nvPr/>
        </p:nvSpPr>
        <p:spPr>
          <a:xfrm>
            <a:off x="3657600" y="1310640"/>
            <a:ext cx="1540042" cy="53540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chemeClr val="bg1"/>
                </a:solidFill>
              </a:rPr>
              <a:t>Reino</a:t>
            </a:r>
            <a:r>
              <a:rPr sz="1400" dirty="0">
                <a:solidFill>
                  <a:schemeClr val="tx1"/>
                </a:solidFill>
              </a:rPr>
              <a:t> </a:t>
            </a:r>
            <a:r>
              <a:rPr sz="1400" b="1" dirty="0">
                <a:solidFill>
                  <a:schemeClr val="tx1"/>
                </a:solidFill>
              </a:rPr>
              <a:t>Animalia</a:t>
            </a:r>
          </a:p>
        </p:txBody>
      </p:sp>
      <p:sp>
        <p:nvSpPr>
          <p:cNvPr id="4" name="Rectangle 3">
            <a:extLst>
              <a:ext uri="{FF2B5EF4-FFF2-40B4-BE49-F238E27FC236}">
                <a16:creationId xmlns:a16="http://schemas.microsoft.com/office/drawing/2014/main" id="{5C58EB85-54E3-6C58-7A97-90EF457A05F5}"/>
              </a:ext>
            </a:extLst>
          </p:cNvPr>
          <p:cNvSpPr/>
          <p:nvPr/>
        </p:nvSpPr>
        <p:spPr>
          <a:xfrm>
            <a:off x="133852" y="2225040"/>
            <a:ext cx="1719011" cy="595563"/>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err="1">
                <a:solidFill>
                  <a:schemeClr val="bg1"/>
                </a:solidFill>
              </a:rPr>
              <a:t>Subreino</a:t>
            </a:r>
            <a:r>
              <a:rPr sz="1400" dirty="0">
                <a:solidFill>
                  <a:schemeClr val="bg1"/>
                </a:solidFill>
              </a:rPr>
              <a:t> </a:t>
            </a:r>
            <a:r>
              <a:rPr sz="1400" b="1" dirty="0" err="1">
                <a:solidFill>
                  <a:schemeClr val="tx1"/>
                </a:solidFill>
              </a:rPr>
              <a:t>Parazo</a:t>
            </a:r>
            <a:r>
              <a:rPr lang="es-ES" sz="1400" b="1" dirty="0">
                <a:solidFill>
                  <a:schemeClr val="tx1"/>
                </a:solidFill>
              </a:rPr>
              <a:t>a</a:t>
            </a:r>
          </a:p>
          <a:p>
            <a:pPr algn="ctr">
              <a:defRPr sz="2160"/>
            </a:pPr>
            <a:r>
              <a:rPr lang="es-ES" sz="1400" dirty="0">
                <a:solidFill>
                  <a:schemeClr val="tx1"/>
                </a:solidFill>
              </a:rPr>
              <a:t>(animales sin tejidos)</a:t>
            </a:r>
            <a:endParaRPr sz="1400" dirty="0">
              <a:solidFill>
                <a:schemeClr val="tx1"/>
              </a:solidFill>
            </a:endParaRPr>
          </a:p>
        </p:txBody>
      </p:sp>
      <p:sp>
        <p:nvSpPr>
          <p:cNvPr id="5" name="Rectangle 4">
            <a:extLst>
              <a:ext uri="{FF2B5EF4-FFF2-40B4-BE49-F238E27FC236}">
                <a16:creationId xmlns:a16="http://schemas.microsoft.com/office/drawing/2014/main" id="{95CB6F6D-CCA8-2C33-EE18-93B4D57E908D}"/>
              </a:ext>
            </a:extLst>
          </p:cNvPr>
          <p:cNvSpPr/>
          <p:nvPr/>
        </p:nvSpPr>
        <p:spPr>
          <a:xfrm>
            <a:off x="216570" y="4281237"/>
            <a:ext cx="1624263" cy="595563"/>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 </a:t>
            </a:r>
            <a:r>
              <a:rPr sz="1400" b="1" dirty="0">
                <a:solidFill>
                  <a:schemeClr val="tx1"/>
                </a:solidFill>
              </a:rPr>
              <a:t>Porifera</a:t>
            </a:r>
            <a:r>
              <a:rPr sz="1400" dirty="0">
                <a:solidFill>
                  <a:schemeClr val="tx1"/>
                </a:solidFill>
              </a:rPr>
              <a:t> (</a:t>
            </a:r>
            <a:r>
              <a:rPr sz="1400" dirty="0" err="1">
                <a:solidFill>
                  <a:schemeClr val="tx1"/>
                </a:solidFill>
              </a:rPr>
              <a:t>esponjas</a:t>
            </a:r>
            <a:r>
              <a:rPr sz="1400" dirty="0">
                <a:solidFill>
                  <a:schemeClr val="tx1"/>
                </a:solidFill>
              </a:rPr>
              <a:t>)</a:t>
            </a:r>
          </a:p>
        </p:txBody>
      </p:sp>
      <p:sp>
        <p:nvSpPr>
          <p:cNvPr id="6" name="Rectangle 5">
            <a:extLst>
              <a:ext uri="{FF2B5EF4-FFF2-40B4-BE49-F238E27FC236}">
                <a16:creationId xmlns:a16="http://schemas.microsoft.com/office/drawing/2014/main" id="{DC18460F-1B5A-0F39-621B-9314F8C0AB61}"/>
              </a:ext>
            </a:extLst>
          </p:cNvPr>
          <p:cNvSpPr/>
          <p:nvPr/>
        </p:nvSpPr>
        <p:spPr>
          <a:xfrm>
            <a:off x="5874418" y="1961023"/>
            <a:ext cx="1819777"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err="1">
                <a:solidFill>
                  <a:schemeClr val="bg1"/>
                </a:solidFill>
              </a:rPr>
              <a:t>Subreino</a:t>
            </a:r>
            <a:r>
              <a:rPr sz="1400" dirty="0">
                <a:solidFill>
                  <a:schemeClr val="tx1"/>
                </a:solidFill>
              </a:rPr>
              <a:t> </a:t>
            </a:r>
            <a:r>
              <a:rPr sz="1400" b="1" dirty="0">
                <a:solidFill>
                  <a:schemeClr val="tx1"/>
                </a:solidFill>
              </a:rPr>
              <a:t>Eumetazoa</a:t>
            </a:r>
            <a:endParaRPr lang="es-ES" sz="1400" b="1" dirty="0">
              <a:solidFill>
                <a:schemeClr val="tx1"/>
              </a:solidFill>
            </a:endParaRPr>
          </a:p>
          <a:p>
            <a:pPr algn="ctr">
              <a:defRPr sz="2160"/>
            </a:pPr>
            <a:r>
              <a:rPr lang="es-ES" sz="1400" dirty="0">
                <a:solidFill>
                  <a:schemeClr val="tx1"/>
                </a:solidFill>
              </a:rPr>
              <a:t>(animales con tejidos)</a:t>
            </a:r>
            <a:endParaRPr sz="1400" dirty="0">
              <a:solidFill>
                <a:schemeClr val="tx1"/>
              </a:solidFill>
            </a:endParaRPr>
          </a:p>
        </p:txBody>
      </p:sp>
      <p:sp>
        <p:nvSpPr>
          <p:cNvPr id="7" name="Rectangle 6">
            <a:extLst>
              <a:ext uri="{FF2B5EF4-FFF2-40B4-BE49-F238E27FC236}">
                <a16:creationId xmlns:a16="http://schemas.microsoft.com/office/drawing/2014/main" id="{AE33343F-A396-EF06-4E7F-7C2579A75797}"/>
              </a:ext>
            </a:extLst>
          </p:cNvPr>
          <p:cNvSpPr/>
          <p:nvPr/>
        </p:nvSpPr>
        <p:spPr>
          <a:xfrm>
            <a:off x="2504176" y="2718736"/>
            <a:ext cx="1371600" cy="46151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sz="2160"/>
            </a:pPr>
            <a:r>
              <a:rPr sz="1400" dirty="0" err="1"/>
              <a:t>Simetría</a:t>
            </a:r>
            <a:r>
              <a:rPr sz="1400" dirty="0"/>
              <a:t> Radial</a:t>
            </a:r>
          </a:p>
        </p:txBody>
      </p:sp>
      <p:sp>
        <p:nvSpPr>
          <p:cNvPr id="8" name="Rectangle 7">
            <a:extLst>
              <a:ext uri="{FF2B5EF4-FFF2-40B4-BE49-F238E27FC236}">
                <a16:creationId xmlns:a16="http://schemas.microsoft.com/office/drawing/2014/main" id="{26DE0B73-DC78-94DB-F1AC-927DE39FAC74}"/>
              </a:ext>
            </a:extLst>
          </p:cNvPr>
          <p:cNvSpPr/>
          <p:nvPr/>
        </p:nvSpPr>
        <p:spPr>
          <a:xfrm>
            <a:off x="2097255" y="4286226"/>
            <a:ext cx="1473869" cy="1034716"/>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a:t>
            </a:r>
            <a:r>
              <a:rPr sz="1400" b="1" dirty="0">
                <a:solidFill>
                  <a:schemeClr val="bg1"/>
                </a:solidFill>
              </a:rPr>
              <a:t> </a:t>
            </a:r>
            <a:r>
              <a:rPr sz="1400" b="1" dirty="0">
                <a:solidFill>
                  <a:schemeClr val="tx1"/>
                </a:solidFill>
              </a:rPr>
              <a:t>Cnidaria</a:t>
            </a:r>
            <a:r>
              <a:rPr sz="1400" dirty="0">
                <a:solidFill>
                  <a:schemeClr val="tx1"/>
                </a:solidFill>
              </a:rPr>
              <a:t> (medusas, </a:t>
            </a:r>
            <a:r>
              <a:rPr sz="1400" dirty="0" err="1">
                <a:solidFill>
                  <a:schemeClr val="tx1"/>
                </a:solidFill>
              </a:rPr>
              <a:t>corales</a:t>
            </a:r>
            <a:r>
              <a:rPr sz="1400" dirty="0">
                <a:solidFill>
                  <a:schemeClr val="tx1"/>
                </a:solidFill>
              </a:rPr>
              <a:t>, </a:t>
            </a:r>
            <a:r>
              <a:rPr sz="1400" dirty="0" err="1">
                <a:solidFill>
                  <a:schemeClr val="tx1"/>
                </a:solidFill>
              </a:rPr>
              <a:t>anémonas</a:t>
            </a:r>
            <a:r>
              <a:rPr sz="1400" dirty="0">
                <a:solidFill>
                  <a:schemeClr val="tx1"/>
                </a:solidFill>
              </a:rPr>
              <a:t>)</a:t>
            </a:r>
          </a:p>
        </p:txBody>
      </p:sp>
      <p:sp>
        <p:nvSpPr>
          <p:cNvPr id="9" name="Rectangle 8">
            <a:extLst>
              <a:ext uri="{FF2B5EF4-FFF2-40B4-BE49-F238E27FC236}">
                <a16:creationId xmlns:a16="http://schemas.microsoft.com/office/drawing/2014/main" id="{D0993EEF-3CAB-770C-E69C-548925064D48}"/>
              </a:ext>
            </a:extLst>
          </p:cNvPr>
          <p:cNvSpPr/>
          <p:nvPr/>
        </p:nvSpPr>
        <p:spPr>
          <a:xfrm>
            <a:off x="6140333" y="2801183"/>
            <a:ext cx="1630280" cy="44877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defRPr sz="2160"/>
            </a:pPr>
            <a:r>
              <a:rPr sz="1400"/>
              <a:t>Simetría Bilateral</a:t>
            </a:r>
          </a:p>
        </p:txBody>
      </p:sp>
      <p:sp>
        <p:nvSpPr>
          <p:cNvPr id="11" name="Rectangle 10">
            <a:extLst>
              <a:ext uri="{FF2B5EF4-FFF2-40B4-BE49-F238E27FC236}">
                <a16:creationId xmlns:a16="http://schemas.microsoft.com/office/drawing/2014/main" id="{01A43936-A28E-6AC4-AC25-ED9308ADC6F6}"/>
              </a:ext>
            </a:extLst>
          </p:cNvPr>
          <p:cNvSpPr/>
          <p:nvPr/>
        </p:nvSpPr>
        <p:spPr>
          <a:xfrm>
            <a:off x="3682908" y="3938656"/>
            <a:ext cx="1311442" cy="731520"/>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 </a:t>
            </a:r>
            <a:r>
              <a:rPr sz="1400" b="1" dirty="0">
                <a:solidFill>
                  <a:schemeClr val="tx1"/>
                </a:solidFill>
              </a:rPr>
              <a:t>Mollusca</a:t>
            </a:r>
            <a:r>
              <a:rPr sz="1400" dirty="0">
                <a:solidFill>
                  <a:schemeClr val="tx1"/>
                </a:solidFill>
              </a:rPr>
              <a:t> (</a:t>
            </a:r>
            <a:r>
              <a:rPr sz="1400" dirty="0" err="1">
                <a:solidFill>
                  <a:schemeClr val="tx1"/>
                </a:solidFill>
              </a:rPr>
              <a:t>moluscos</a:t>
            </a:r>
            <a:r>
              <a:rPr sz="1400" dirty="0">
                <a:solidFill>
                  <a:schemeClr val="tx1"/>
                </a:solidFill>
              </a:rPr>
              <a:t>)</a:t>
            </a:r>
          </a:p>
        </p:txBody>
      </p:sp>
      <p:sp>
        <p:nvSpPr>
          <p:cNvPr id="12" name="Rectangle 11">
            <a:extLst>
              <a:ext uri="{FF2B5EF4-FFF2-40B4-BE49-F238E27FC236}">
                <a16:creationId xmlns:a16="http://schemas.microsoft.com/office/drawing/2014/main" id="{AAADE7F8-DE10-C2F5-2482-C189564210BC}"/>
              </a:ext>
            </a:extLst>
          </p:cNvPr>
          <p:cNvSpPr/>
          <p:nvPr/>
        </p:nvSpPr>
        <p:spPr>
          <a:xfrm>
            <a:off x="3894487" y="4876800"/>
            <a:ext cx="1736233" cy="731520"/>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 </a:t>
            </a:r>
            <a:r>
              <a:rPr sz="1400" b="1" dirty="0">
                <a:solidFill>
                  <a:schemeClr val="tx1"/>
                </a:solidFill>
              </a:rPr>
              <a:t>Arthropoda</a:t>
            </a:r>
            <a:r>
              <a:rPr sz="1400" dirty="0">
                <a:solidFill>
                  <a:schemeClr val="tx1"/>
                </a:solidFill>
              </a:rPr>
              <a:t> (</a:t>
            </a:r>
            <a:r>
              <a:rPr sz="1400" dirty="0" err="1">
                <a:solidFill>
                  <a:schemeClr val="tx1"/>
                </a:solidFill>
              </a:rPr>
              <a:t>insectos</a:t>
            </a:r>
            <a:r>
              <a:rPr sz="1400" dirty="0">
                <a:solidFill>
                  <a:schemeClr val="tx1"/>
                </a:solidFill>
              </a:rPr>
              <a:t>, </a:t>
            </a:r>
            <a:r>
              <a:rPr sz="1400" dirty="0" err="1">
                <a:solidFill>
                  <a:schemeClr val="tx1"/>
                </a:solidFill>
              </a:rPr>
              <a:t>crustáceos</a:t>
            </a:r>
            <a:r>
              <a:rPr sz="1400" dirty="0">
                <a:solidFill>
                  <a:schemeClr val="tx1"/>
                </a:solidFill>
              </a:rPr>
              <a:t>)</a:t>
            </a:r>
          </a:p>
        </p:txBody>
      </p:sp>
      <p:sp>
        <p:nvSpPr>
          <p:cNvPr id="13" name="Rectangle 12">
            <a:extLst>
              <a:ext uri="{FF2B5EF4-FFF2-40B4-BE49-F238E27FC236}">
                <a16:creationId xmlns:a16="http://schemas.microsoft.com/office/drawing/2014/main" id="{26AD1E0B-B0E0-8235-523C-83D5C8CAC3AB}"/>
              </a:ext>
            </a:extLst>
          </p:cNvPr>
          <p:cNvSpPr/>
          <p:nvPr/>
        </p:nvSpPr>
        <p:spPr>
          <a:xfrm>
            <a:off x="3975100" y="5705420"/>
            <a:ext cx="2095483" cy="731520"/>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a:t>
            </a:r>
            <a:r>
              <a:rPr sz="1400" dirty="0">
                <a:solidFill>
                  <a:srgbClr val="7030A0"/>
                </a:solidFill>
              </a:rPr>
              <a:t> </a:t>
            </a:r>
            <a:r>
              <a:rPr sz="1400" b="1" dirty="0">
                <a:solidFill>
                  <a:schemeClr val="tx1"/>
                </a:solidFill>
              </a:rPr>
              <a:t>Annelida</a:t>
            </a:r>
            <a:r>
              <a:rPr sz="1400" dirty="0">
                <a:solidFill>
                  <a:schemeClr val="tx1"/>
                </a:solidFill>
              </a:rPr>
              <a:t> </a:t>
            </a:r>
            <a:endParaRPr lang="es-ES" sz="1400" dirty="0">
              <a:solidFill>
                <a:schemeClr val="tx1"/>
              </a:solidFill>
            </a:endParaRPr>
          </a:p>
          <a:p>
            <a:pPr algn="ctr">
              <a:defRPr sz="2160"/>
            </a:pPr>
            <a:r>
              <a:rPr sz="1400" dirty="0">
                <a:solidFill>
                  <a:schemeClr val="tx1"/>
                </a:solidFill>
              </a:rPr>
              <a:t>(</a:t>
            </a:r>
            <a:r>
              <a:rPr sz="1400" dirty="0" err="1">
                <a:solidFill>
                  <a:schemeClr val="tx1"/>
                </a:solidFill>
              </a:rPr>
              <a:t>gusanos</a:t>
            </a:r>
            <a:r>
              <a:rPr sz="1400" dirty="0">
                <a:solidFill>
                  <a:schemeClr val="tx1"/>
                </a:solidFill>
              </a:rPr>
              <a:t> </a:t>
            </a:r>
            <a:r>
              <a:rPr sz="1400" dirty="0" err="1">
                <a:solidFill>
                  <a:schemeClr val="tx1"/>
                </a:solidFill>
              </a:rPr>
              <a:t>segmentados</a:t>
            </a:r>
            <a:r>
              <a:rPr lang="es-ES" sz="1400" dirty="0">
                <a:solidFill>
                  <a:schemeClr val="tx1"/>
                </a:solidFill>
              </a:rPr>
              <a:t>: lombriz de tierra</a:t>
            </a:r>
            <a:r>
              <a:rPr sz="1400" dirty="0">
                <a:solidFill>
                  <a:schemeClr val="tx1"/>
                </a:solidFill>
              </a:rPr>
              <a:t>)</a:t>
            </a:r>
          </a:p>
        </p:txBody>
      </p:sp>
      <p:sp>
        <p:nvSpPr>
          <p:cNvPr id="15" name="Rectangle 14">
            <a:extLst>
              <a:ext uri="{FF2B5EF4-FFF2-40B4-BE49-F238E27FC236}">
                <a16:creationId xmlns:a16="http://schemas.microsoft.com/office/drawing/2014/main" id="{D5213458-2C2D-741D-9020-8A423533255D}"/>
              </a:ext>
            </a:extLst>
          </p:cNvPr>
          <p:cNvSpPr/>
          <p:nvPr/>
        </p:nvSpPr>
        <p:spPr>
          <a:xfrm>
            <a:off x="7028085" y="4934060"/>
            <a:ext cx="1702468" cy="731520"/>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 </a:t>
            </a:r>
            <a:r>
              <a:rPr sz="1400" b="1" dirty="0">
                <a:solidFill>
                  <a:schemeClr val="tx1"/>
                </a:solidFill>
              </a:rPr>
              <a:t>Echinodermata</a:t>
            </a:r>
            <a:r>
              <a:rPr sz="1400" dirty="0">
                <a:solidFill>
                  <a:schemeClr val="tx1"/>
                </a:solidFill>
              </a:rPr>
              <a:t> (</a:t>
            </a:r>
            <a:r>
              <a:rPr sz="1400" dirty="0" err="1">
                <a:solidFill>
                  <a:schemeClr val="tx1"/>
                </a:solidFill>
              </a:rPr>
              <a:t>estrellas</a:t>
            </a:r>
            <a:r>
              <a:rPr sz="1400" dirty="0">
                <a:solidFill>
                  <a:schemeClr val="tx1"/>
                </a:solidFill>
              </a:rPr>
              <a:t> de mar, erizos)</a:t>
            </a:r>
          </a:p>
        </p:txBody>
      </p:sp>
      <p:sp>
        <p:nvSpPr>
          <p:cNvPr id="16" name="Rectangle 15">
            <a:extLst>
              <a:ext uri="{FF2B5EF4-FFF2-40B4-BE49-F238E27FC236}">
                <a16:creationId xmlns:a16="http://schemas.microsoft.com/office/drawing/2014/main" id="{28C05C06-1996-DC1B-B472-B07AB25EA549}"/>
              </a:ext>
            </a:extLst>
          </p:cNvPr>
          <p:cNvSpPr/>
          <p:nvPr/>
        </p:nvSpPr>
        <p:spPr>
          <a:xfrm>
            <a:off x="7370470" y="3938656"/>
            <a:ext cx="1678405" cy="890337"/>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 </a:t>
            </a:r>
            <a:r>
              <a:rPr sz="1400" b="1" dirty="0">
                <a:solidFill>
                  <a:schemeClr val="tx1"/>
                </a:solidFill>
              </a:rPr>
              <a:t>Chordata</a:t>
            </a:r>
            <a:r>
              <a:rPr sz="1400" dirty="0">
                <a:solidFill>
                  <a:schemeClr val="tx1"/>
                </a:solidFill>
              </a:rPr>
              <a:t> (</a:t>
            </a:r>
            <a:r>
              <a:rPr sz="1400" dirty="0" err="1">
                <a:solidFill>
                  <a:schemeClr val="tx1"/>
                </a:solidFill>
              </a:rPr>
              <a:t>peces</a:t>
            </a:r>
            <a:r>
              <a:rPr sz="1400" dirty="0">
                <a:solidFill>
                  <a:schemeClr val="tx1"/>
                </a:solidFill>
              </a:rPr>
              <a:t>, </a:t>
            </a:r>
            <a:r>
              <a:rPr sz="1400" dirty="0" err="1">
                <a:solidFill>
                  <a:schemeClr val="tx1"/>
                </a:solidFill>
              </a:rPr>
              <a:t>anfibios</a:t>
            </a:r>
            <a:r>
              <a:rPr sz="1400" dirty="0">
                <a:solidFill>
                  <a:schemeClr val="tx1"/>
                </a:solidFill>
              </a:rPr>
              <a:t>, reptiles, </a:t>
            </a:r>
            <a:r>
              <a:rPr sz="1400" dirty="0" err="1">
                <a:solidFill>
                  <a:schemeClr val="tx1"/>
                </a:solidFill>
              </a:rPr>
              <a:t>aves</a:t>
            </a:r>
            <a:r>
              <a:rPr sz="1400" dirty="0">
                <a:solidFill>
                  <a:schemeClr val="tx1"/>
                </a:solidFill>
              </a:rPr>
              <a:t>, </a:t>
            </a:r>
            <a:r>
              <a:rPr sz="1400" dirty="0" err="1">
                <a:solidFill>
                  <a:schemeClr val="tx1"/>
                </a:solidFill>
              </a:rPr>
              <a:t>mamíferos</a:t>
            </a:r>
            <a:r>
              <a:rPr sz="1400" dirty="0">
                <a:solidFill>
                  <a:schemeClr val="tx1"/>
                </a:solidFill>
              </a:rPr>
              <a:t>)</a:t>
            </a:r>
          </a:p>
        </p:txBody>
      </p:sp>
      <p:cxnSp>
        <p:nvCxnSpPr>
          <p:cNvPr id="33" name="Conector recto de flecha 32">
            <a:extLst>
              <a:ext uri="{FF2B5EF4-FFF2-40B4-BE49-F238E27FC236}">
                <a16:creationId xmlns:a16="http://schemas.microsoft.com/office/drawing/2014/main" id="{9CFB4978-C4AD-708B-4039-8B82C574004C}"/>
              </a:ext>
            </a:extLst>
          </p:cNvPr>
          <p:cNvCxnSpPr/>
          <p:nvPr/>
        </p:nvCxnSpPr>
        <p:spPr>
          <a:xfrm flipH="1">
            <a:off x="1852863" y="1846045"/>
            <a:ext cx="1785184" cy="37899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5" name="Conector recto de flecha 34">
            <a:extLst>
              <a:ext uri="{FF2B5EF4-FFF2-40B4-BE49-F238E27FC236}">
                <a16:creationId xmlns:a16="http://schemas.microsoft.com/office/drawing/2014/main" id="{48529633-89A2-E683-9D50-995B556FE9EA}"/>
              </a:ext>
            </a:extLst>
          </p:cNvPr>
          <p:cNvCxnSpPr/>
          <p:nvPr/>
        </p:nvCxnSpPr>
        <p:spPr>
          <a:xfrm>
            <a:off x="5197642" y="1846045"/>
            <a:ext cx="676776" cy="19611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6" name="Conector recto de flecha 35">
            <a:extLst>
              <a:ext uri="{FF2B5EF4-FFF2-40B4-BE49-F238E27FC236}">
                <a16:creationId xmlns:a16="http://schemas.microsoft.com/office/drawing/2014/main" id="{3D669495-82E0-F186-4F66-E62EEF1EE30F}"/>
              </a:ext>
            </a:extLst>
          </p:cNvPr>
          <p:cNvCxnSpPr>
            <a:cxnSpLocks/>
            <a:stCxn id="6" idx="2"/>
            <a:endCxn id="9" idx="0"/>
          </p:cNvCxnSpPr>
          <p:nvPr/>
        </p:nvCxnSpPr>
        <p:spPr>
          <a:xfrm>
            <a:off x="6784307" y="2471688"/>
            <a:ext cx="171166" cy="32949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8" name="Conector recto de flecha 37">
            <a:extLst>
              <a:ext uri="{FF2B5EF4-FFF2-40B4-BE49-F238E27FC236}">
                <a16:creationId xmlns:a16="http://schemas.microsoft.com/office/drawing/2014/main" id="{C1DA2581-7EA3-9C11-14CA-A0713610897D}"/>
              </a:ext>
            </a:extLst>
          </p:cNvPr>
          <p:cNvCxnSpPr>
            <a:cxnSpLocks/>
            <a:endCxn id="7" idx="3"/>
          </p:cNvCxnSpPr>
          <p:nvPr/>
        </p:nvCxnSpPr>
        <p:spPr>
          <a:xfrm flipH="1">
            <a:off x="3875776" y="2475295"/>
            <a:ext cx="2908530" cy="4741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44" name="Conector recto de flecha 43">
            <a:extLst>
              <a:ext uri="{FF2B5EF4-FFF2-40B4-BE49-F238E27FC236}">
                <a16:creationId xmlns:a16="http://schemas.microsoft.com/office/drawing/2014/main" id="{B1B65481-D58B-8BDA-611F-D4C9B1EC6D90}"/>
              </a:ext>
            </a:extLst>
          </p:cNvPr>
          <p:cNvCxnSpPr>
            <a:cxnSpLocks/>
            <a:stCxn id="9" idx="2"/>
            <a:endCxn id="16" idx="0"/>
          </p:cNvCxnSpPr>
          <p:nvPr/>
        </p:nvCxnSpPr>
        <p:spPr>
          <a:xfrm>
            <a:off x="6955473" y="3249961"/>
            <a:ext cx="1254200" cy="68869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47" name="Conector recto de flecha 46">
            <a:extLst>
              <a:ext uri="{FF2B5EF4-FFF2-40B4-BE49-F238E27FC236}">
                <a16:creationId xmlns:a16="http://schemas.microsoft.com/office/drawing/2014/main" id="{537FC288-F1DB-95C3-879D-4E549B58C76B}"/>
              </a:ext>
            </a:extLst>
          </p:cNvPr>
          <p:cNvCxnSpPr>
            <a:cxnSpLocks/>
            <a:stCxn id="9" idx="2"/>
          </p:cNvCxnSpPr>
          <p:nvPr/>
        </p:nvCxnSpPr>
        <p:spPr>
          <a:xfrm>
            <a:off x="6955473" y="3249961"/>
            <a:ext cx="223334" cy="168409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0" name="Conector recto de flecha 49">
            <a:extLst>
              <a:ext uri="{FF2B5EF4-FFF2-40B4-BE49-F238E27FC236}">
                <a16:creationId xmlns:a16="http://schemas.microsoft.com/office/drawing/2014/main" id="{E897DA1E-DEBF-0012-2FD6-3696BED8FF17}"/>
              </a:ext>
            </a:extLst>
          </p:cNvPr>
          <p:cNvCxnSpPr>
            <a:cxnSpLocks/>
            <a:stCxn id="9" idx="2"/>
          </p:cNvCxnSpPr>
          <p:nvPr/>
        </p:nvCxnSpPr>
        <p:spPr>
          <a:xfrm flipH="1">
            <a:off x="5808641" y="3249961"/>
            <a:ext cx="1146832" cy="245545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3" name="Conector recto de flecha 52">
            <a:extLst>
              <a:ext uri="{FF2B5EF4-FFF2-40B4-BE49-F238E27FC236}">
                <a16:creationId xmlns:a16="http://schemas.microsoft.com/office/drawing/2014/main" id="{BF3D29E4-C6CF-3BDE-9B7F-37A448061D18}"/>
              </a:ext>
            </a:extLst>
          </p:cNvPr>
          <p:cNvCxnSpPr>
            <a:cxnSpLocks/>
            <a:stCxn id="9" idx="2"/>
            <a:endCxn id="11" idx="0"/>
          </p:cNvCxnSpPr>
          <p:nvPr/>
        </p:nvCxnSpPr>
        <p:spPr>
          <a:xfrm flipH="1">
            <a:off x="4338629" y="3249961"/>
            <a:ext cx="2616844" cy="68869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4" name="Conector recto de flecha 53">
            <a:extLst>
              <a:ext uri="{FF2B5EF4-FFF2-40B4-BE49-F238E27FC236}">
                <a16:creationId xmlns:a16="http://schemas.microsoft.com/office/drawing/2014/main" id="{03CB7A5B-BC9F-861C-F238-D68F633FC9AF}"/>
              </a:ext>
            </a:extLst>
          </p:cNvPr>
          <p:cNvCxnSpPr>
            <a:cxnSpLocks/>
            <a:stCxn id="9" idx="2"/>
            <a:endCxn id="12" idx="3"/>
          </p:cNvCxnSpPr>
          <p:nvPr/>
        </p:nvCxnSpPr>
        <p:spPr>
          <a:xfrm flipH="1">
            <a:off x="5630720" y="3249961"/>
            <a:ext cx="1324753" cy="199259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7" name="Conector recto de flecha 56">
            <a:extLst>
              <a:ext uri="{FF2B5EF4-FFF2-40B4-BE49-F238E27FC236}">
                <a16:creationId xmlns:a16="http://schemas.microsoft.com/office/drawing/2014/main" id="{463BDD02-C2C6-9049-612E-16E269C8AA89}"/>
              </a:ext>
            </a:extLst>
          </p:cNvPr>
          <p:cNvCxnSpPr>
            <a:cxnSpLocks/>
          </p:cNvCxnSpPr>
          <p:nvPr/>
        </p:nvCxnSpPr>
        <p:spPr>
          <a:xfrm flipH="1">
            <a:off x="1373387" y="2815415"/>
            <a:ext cx="16263" cy="1470811"/>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0" name="Conector recto de flecha 59">
            <a:extLst>
              <a:ext uri="{FF2B5EF4-FFF2-40B4-BE49-F238E27FC236}">
                <a16:creationId xmlns:a16="http://schemas.microsoft.com/office/drawing/2014/main" id="{E851CFF8-5611-FF29-C0CE-E8DA7BF59FD7}"/>
              </a:ext>
            </a:extLst>
          </p:cNvPr>
          <p:cNvCxnSpPr>
            <a:cxnSpLocks/>
          </p:cNvCxnSpPr>
          <p:nvPr/>
        </p:nvCxnSpPr>
        <p:spPr>
          <a:xfrm>
            <a:off x="3063917" y="3180247"/>
            <a:ext cx="0" cy="107562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 name="Rectangle 14">
            <a:extLst>
              <a:ext uri="{FF2B5EF4-FFF2-40B4-BE49-F238E27FC236}">
                <a16:creationId xmlns:a16="http://schemas.microsoft.com/office/drawing/2014/main" id="{8CA7604F-B280-5FD2-D69A-423BFB2CA967}"/>
              </a:ext>
            </a:extLst>
          </p:cNvPr>
          <p:cNvSpPr/>
          <p:nvPr/>
        </p:nvSpPr>
        <p:spPr>
          <a:xfrm>
            <a:off x="6317337" y="5705420"/>
            <a:ext cx="1702468" cy="731520"/>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sz="1400" b="1" dirty="0">
                <a:solidFill>
                  <a:srgbClr val="7030A0"/>
                </a:solidFill>
              </a:rPr>
              <a:t>Filo </a:t>
            </a:r>
            <a:r>
              <a:rPr lang="es-ES" sz="1400" b="1" dirty="0" err="1">
                <a:solidFill>
                  <a:schemeClr val="tx1"/>
                </a:solidFill>
              </a:rPr>
              <a:t>Nemátoda</a:t>
            </a:r>
            <a:r>
              <a:rPr sz="1400" dirty="0">
                <a:solidFill>
                  <a:schemeClr val="tx1"/>
                </a:solidFill>
              </a:rPr>
              <a:t> (</a:t>
            </a:r>
            <a:r>
              <a:rPr lang="es-ES" sz="1400" dirty="0">
                <a:solidFill>
                  <a:schemeClr val="tx1"/>
                </a:solidFill>
              </a:rPr>
              <a:t>gusanos cilíndricos: anisakis</a:t>
            </a:r>
            <a:r>
              <a:rPr sz="1400" dirty="0">
                <a:solidFill>
                  <a:schemeClr val="tx1"/>
                </a:solidFill>
              </a:rPr>
              <a:t>)</a:t>
            </a:r>
          </a:p>
        </p:txBody>
      </p:sp>
      <p:cxnSp>
        <p:nvCxnSpPr>
          <p:cNvPr id="10" name="Conector recto de flecha 9">
            <a:extLst>
              <a:ext uri="{FF2B5EF4-FFF2-40B4-BE49-F238E27FC236}">
                <a16:creationId xmlns:a16="http://schemas.microsoft.com/office/drawing/2014/main" id="{4C1C0CD2-6737-3BAA-79F4-E18A34915EE1}"/>
              </a:ext>
            </a:extLst>
          </p:cNvPr>
          <p:cNvCxnSpPr>
            <a:cxnSpLocks/>
            <a:stCxn id="9" idx="2"/>
          </p:cNvCxnSpPr>
          <p:nvPr/>
        </p:nvCxnSpPr>
        <p:spPr>
          <a:xfrm flipH="1">
            <a:off x="6540671" y="3249961"/>
            <a:ext cx="414802" cy="245545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14" name="Imagen 13" descr="Imagen que contiene comida, pastel, cubierto, puesto&#10;&#10;El contenido generado por IA puede ser incorrecto.">
            <a:extLst>
              <a:ext uri="{FF2B5EF4-FFF2-40B4-BE49-F238E27FC236}">
                <a16:creationId xmlns:a16="http://schemas.microsoft.com/office/drawing/2014/main" id="{C0FEC7AC-0C82-7F70-F75C-083D080BE1E8}"/>
              </a:ext>
            </a:extLst>
          </p:cNvPr>
          <p:cNvPicPr>
            <a:picLocks noChangeAspect="1"/>
          </p:cNvPicPr>
          <p:nvPr/>
        </p:nvPicPr>
        <p:blipFill rotWithShape="1">
          <a:blip r:embed="rId2">
            <a:extLst>
              <a:ext uri="{28A0092B-C50C-407E-A947-70E740481C1C}">
                <a14:useLocalDpi xmlns:a14="http://schemas.microsoft.com/office/drawing/2010/main" val="0"/>
              </a:ext>
            </a:extLst>
          </a:blip>
          <a:srcRect l="19531" t="6771" r="21485" b="16146"/>
          <a:stretch/>
        </p:blipFill>
        <p:spPr bwMode="auto">
          <a:xfrm>
            <a:off x="346879" y="2907899"/>
            <a:ext cx="835660" cy="819150"/>
          </a:xfrm>
          <a:prstGeom prst="rect">
            <a:avLst/>
          </a:prstGeom>
          <a:noFill/>
          <a:ln>
            <a:noFill/>
          </a:ln>
          <a:extLst>
            <a:ext uri="{53640926-AAD7-44D8-BBD7-CCE9431645EC}">
              <a14:shadowObscured xmlns:a14="http://schemas.microsoft.com/office/drawing/2010/main"/>
            </a:ext>
          </a:extLst>
        </p:spPr>
      </p:pic>
      <p:grpSp>
        <p:nvGrpSpPr>
          <p:cNvPr id="45" name="Grupo 44">
            <a:extLst>
              <a:ext uri="{FF2B5EF4-FFF2-40B4-BE49-F238E27FC236}">
                <a16:creationId xmlns:a16="http://schemas.microsoft.com/office/drawing/2014/main" id="{A971F36E-97A1-BEA3-4684-2CA17C92D3C5}"/>
              </a:ext>
            </a:extLst>
          </p:cNvPr>
          <p:cNvGrpSpPr/>
          <p:nvPr/>
        </p:nvGrpSpPr>
        <p:grpSpPr>
          <a:xfrm>
            <a:off x="7993947" y="2791092"/>
            <a:ext cx="843470" cy="1027363"/>
            <a:chOff x="5123551" y="1841577"/>
            <a:chExt cx="749300" cy="930275"/>
          </a:xfrm>
        </p:grpSpPr>
        <p:pic>
          <p:nvPicPr>
            <p:cNvPr id="30" name="Imagen 29" descr="Un insecto con alas&#10;&#10;El contenido generado por IA puede ser incorrecto.">
              <a:extLst>
                <a:ext uri="{FF2B5EF4-FFF2-40B4-BE49-F238E27FC236}">
                  <a16:creationId xmlns:a16="http://schemas.microsoft.com/office/drawing/2014/main" id="{98EB0780-F8FF-1310-125B-F8362DC6EF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3551" y="1870152"/>
              <a:ext cx="749300" cy="749300"/>
            </a:xfrm>
            <a:prstGeom prst="rect">
              <a:avLst/>
            </a:prstGeom>
            <a:noFill/>
          </p:spPr>
        </p:pic>
        <p:cxnSp>
          <p:nvCxnSpPr>
            <p:cNvPr id="31" name="Conector recto 30">
              <a:extLst>
                <a:ext uri="{FF2B5EF4-FFF2-40B4-BE49-F238E27FC236}">
                  <a16:creationId xmlns:a16="http://schemas.microsoft.com/office/drawing/2014/main" id="{9215B0EC-CAEF-6AC0-15BF-B321D3B7CBFE}"/>
                </a:ext>
              </a:extLst>
            </p:cNvPr>
            <p:cNvCxnSpPr/>
            <p:nvPr/>
          </p:nvCxnSpPr>
          <p:spPr>
            <a:xfrm flipH="1">
              <a:off x="5491851" y="1841577"/>
              <a:ext cx="0" cy="930275"/>
            </a:xfrm>
            <a:prstGeom prst="line">
              <a:avLst/>
            </a:prstGeom>
            <a:ln w="19050">
              <a:solidFill>
                <a:srgbClr val="FF0000"/>
              </a:solidFill>
              <a:prstDash val="lgDashDot"/>
            </a:ln>
          </p:spPr>
          <p:style>
            <a:lnRef idx="1">
              <a:schemeClr val="accent1"/>
            </a:lnRef>
            <a:fillRef idx="0">
              <a:schemeClr val="accent1"/>
            </a:fillRef>
            <a:effectRef idx="0">
              <a:schemeClr val="accent1"/>
            </a:effectRef>
            <a:fontRef idx="minor">
              <a:schemeClr val="tx1"/>
            </a:fontRef>
          </p:style>
        </p:cxnSp>
      </p:grpSp>
      <p:grpSp>
        <p:nvGrpSpPr>
          <p:cNvPr id="48" name="Grupo 47">
            <a:extLst>
              <a:ext uri="{FF2B5EF4-FFF2-40B4-BE49-F238E27FC236}">
                <a16:creationId xmlns:a16="http://schemas.microsoft.com/office/drawing/2014/main" id="{2C4041BE-6EBE-6B66-9EAE-C5781A97C788}"/>
              </a:ext>
            </a:extLst>
          </p:cNvPr>
          <p:cNvGrpSpPr/>
          <p:nvPr/>
        </p:nvGrpSpPr>
        <p:grpSpPr>
          <a:xfrm>
            <a:off x="1473534" y="2796774"/>
            <a:ext cx="1035050" cy="1035050"/>
            <a:chOff x="1917200" y="2357163"/>
            <a:chExt cx="1035050" cy="1035050"/>
          </a:xfrm>
        </p:grpSpPr>
        <p:pic>
          <p:nvPicPr>
            <p:cNvPr id="46" name="Imagen 45" descr="Diagrama, Esquemático&#10;&#10;El contenido generado por IA puede ser incorrecto.">
              <a:extLst>
                <a:ext uri="{FF2B5EF4-FFF2-40B4-BE49-F238E27FC236}">
                  <a16:creationId xmlns:a16="http://schemas.microsoft.com/office/drawing/2014/main" id="{3B822661-FAF8-2D9D-FEEC-F5D29B19C75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13068" y="2449238"/>
              <a:ext cx="857250" cy="857250"/>
            </a:xfrm>
            <a:prstGeom prst="rect">
              <a:avLst/>
            </a:prstGeom>
            <a:noFill/>
          </p:spPr>
        </p:pic>
        <p:grpSp>
          <p:nvGrpSpPr>
            <p:cNvPr id="32" name="Grupo 31">
              <a:extLst>
                <a:ext uri="{FF2B5EF4-FFF2-40B4-BE49-F238E27FC236}">
                  <a16:creationId xmlns:a16="http://schemas.microsoft.com/office/drawing/2014/main" id="{A468DACD-2EBA-378C-7996-A73F0ED6AB51}"/>
                </a:ext>
              </a:extLst>
            </p:cNvPr>
            <p:cNvGrpSpPr/>
            <p:nvPr/>
          </p:nvGrpSpPr>
          <p:grpSpPr>
            <a:xfrm>
              <a:off x="1917200" y="2357163"/>
              <a:ext cx="1035050" cy="1035050"/>
              <a:chOff x="0" y="0"/>
              <a:chExt cx="1035050" cy="1035050"/>
            </a:xfrm>
          </p:grpSpPr>
          <p:cxnSp>
            <p:nvCxnSpPr>
              <p:cNvPr id="34" name="Conector recto 33">
                <a:extLst>
                  <a:ext uri="{FF2B5EF4-FFF2-40B4-BE49-F238E27FC236}">
                    <a16:creationId xmlns:a16="http://schemas.microsoft.com/office/drawing/2014/main" id="{029744FF-A6FF-5A44-BA44-7FB4821379D5}"/>
                  </a:ext>
                </a:extLst>
              </p:cNvPr>
              <p:cNvCxnSpPr/>
              <p:nvPr/>
            </p:nvCxnSpPr>
            <p:spPr>
              <a:xfrm flipH="1">
                <a:off x="520700" y="0"/>
                <a:ext cx="12700" cy="1035050"/>
              </a:xfrm>
              <a:prstGeom prst="line">
                <a:avLst/>
              </a:prstGeom>
              <a:ln w="9525">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37" name="Conector recto 36">
                <a:extLst>
                  <a:ext uri="{FF2B5EF4-FFF2-40B4-BE49-F238E27FC236}">
                    <a16:creationId xmlns:a16="http://schemas.microsoft.com/office/drawing/2014/main" id="{64AEA098-54D6-20F2-8BDB-62474F3F81E2}"/>
                  </a:ext>
                </a:extLst>
              </p:cNvPr>
              <p:cNvCxnSpPr/>
              <p:nvPr/>
            </p:nvCxnSpPr>
            <p:spPr>
              <a:xfrm>
                <a:off x="22225" y="508000"/>
                <a:ext cx="1012825" cy="12700"/>
              </a:xfrm>
              <a:prstGeom prst="line">
                <a:avLst/>
              </a:prstGeom>
              <a:ln w="9525">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39" name="Conector recto 38">
                <a:extLst>
                  <a:ext uri="{FF2B5EF4-FFF2-40B4-BE49-F238E27FC236}">
                    <a16:creationId xmlns:a16="http://schemas.microsoft.com/office/drawing/2014/main" id="{391FF4BA-6CF3-5974-25CE-5618BBCB96B7}"/>
                  </a:ext>
                </a:extLst>
              </p:cNvPr>
              <p:cNvCxnSpPr/>
              <p:nvPr/>
            </p:nvCxnSpPr>
            <p:spPr>
              <a:xfrm>
                <a:off x="79375" y="63500"/>
                <a:ext cx="901700" cy="904875"/>
              </a:xfrm>
              <a:prstGeom prst="line">
                <a:avLst/>
              </a:prstGeom>
              <a:ln w="9525">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40" name="Conector recto 39">
                <a:extLst>
                  <a:ext uri="{FF2B5EF4-FFF2-40B4-BE49-F238E27FC236}">
                    <a16:creationId xmlns:a16="http://schemas.microsoft.com/office/drawing/2014/main" id="{58750209-EA1B-FFEB-D6F2-B882702D7F39}"/>
                  </a:ext>
                </a:extLst>
              </p:cNvPr>
              <p:cNvCxnSpPr/>
              <p:nvPr/>
            </p:nvCxnSpPr>
            <p:spPr>
              <a:xfrm flipH="1">
                <a:off x="0" y="50800"/>
                <a:ext cx="1000125" cy="984250"/>
              </a:xfrm>
              <a:prstGeom prst="line">
                <a:avLst/>
              </a:prstGeom>
              <a:ln w="9525">
                <a:solidFill>
                  <a:srgbClr val="FF0000"/>
                </a:solidFill>
                <a:prstDash val="lgDashDot"/>
              </a:ln>
            </p:spPr>
            <p:style>
              <a:lnRef idx="1">
                <a:schemeClr val="accent1"/>
              </a:lnRef>
              <a:fillRef idx="0">
                <a:schemeClr val="accent1"/>
              </a:fillRef>
              <a:effectRef idx="0">
                <a:schemeClr val="accent1"/>
              </a:effectRef>
              <a:fontRef idx="minor">
                <a:schemeClr val="tx1"/>
              </a:fontRef>
            </p:style>
          </p:cxnSp>
        </p:grpSp>
      </p:grpSp>
      <p:pic>
        <p:nvPicPr>
          <p:cNvPr id="41" name="Gráfico 40" descr="Mariposa contorno">
            <a:extLst>
              <a:ext uri="{FF2B5EF4-FFF2-40B4-BE49-F238E27FC236}">
                <a16:creationId xmlns:a16="http://schemas.microsoft.com/office/drawing/2014/main" id="{7AA4BA32-90DE-1D01-0C6D-1AC2EA39032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112546">
            <a:off x="5204479" y="4530168"/>
            <a:ext cx="556332" cy="556332"/>
          </a:xfrm>
          <a:prstGeom prst="rect">
            <a:avLst/>
          </a:prstGeom>
        </p:spPr>
      </p:pic>
      <p:pic>
        <p:nvPicPr>
          <p:cNvPr id="42" name="Gráfico 41" descr="Pulpo contorno">
            <a:extLst>
              <a:ext uri="{FF2B5EF4-FFF2-40B4-BE49-F238E27FC236}">
                <a16:creationId xmlns:a16="http://schemas.microsoft.com/office/drawing/2014/main" id="{C14D566D-A029-9092-E41E-6E6D9BE98D6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00151" y="3588800"/>
            <a:ext cx="602613" cy="602613"/>
          </a:xfrm>
          <a:prstGeom prst="rect">
            <a:avLst/>
          </a:prstGeom>
        </p:spPr>
      </p:pic>
      <p:pic>
        <p:nvPicPr>
          <p:cNvPr id="43" name="Gráfico 42" descr="Ostra con perla contorno">
            <a:extLst>
              <a:ext uri="{FF2B5EF4-FFF2-40B4-BE49-F238E27FC236}">
                <a16:creationId xmlns:a16="http://schemas.microsoft.com/office/drawing/2014/main" id="{08A94C92-83A9-23B6-0A34-AC364F97403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57600" y="3540960"/>
            <a:ext cx="508293" cy="508293"/>
          </a:xfrm>
          <a:prstGeom prst="rect">
            <a:avLst/>
          </a:prstGeom>
        </p:spPr>
      </p:pic>
      <p:pic>
        <p:nvPicPr>
          <p:cNvPr id="49" name="Imagen 48">
            <a:extLst>
              <a:ext uri="{FF2B5EF4-FFF2-40B4-BE49-F238E27FC236}">
                <a16:creationId xmlns:a16="http://schemas.microsoft.com/office/drawing/2014/main" id="{67C1D7AF-41D3-5054-B345-16121B749395}"/>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Lst>
          </a:blip>
          <a:stretch>
            <a:fillRect/>
          </a:stretch>
        </p:blipFill>
        <p:spPr>
          <a:xfrm rot="19845505">
            <a:off x="3780958" y="4778869"/>
            <a:ext cx="408371" cy="408371"/>
          </a:xfrm>
          <a:prstGeom prst="rect">
            <a:avLst/>
          </a:prstGeom>
        </p:spPr>
      </p:pic>
      <p:pic>
        <p:nvPicPr>
          <p:cNvPr id="51" name="Picture 12" descr="Imagen generada">
            <a:extLst>
              <a:ext uri="{FF2B5EF4-FFF2-40B4-BE49-F238E27FC236}">
                <a16:creationId xmlns:a16="http://schemas.microsoft.com/office/drawing/2014/main" id="{7C05E428-57C0-B5D4-22FE-11567BD883AB}"/>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683539" y="5608320"/>
            <a:ext cx="599132" cy="599132"/>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a:extLst>
              <a:ext uri="{FF2B5EF4-FFF2-40B4-BE49-F238E27FC236}">
                <a16:creationId xmlns:a16="http://schemas.microsoft.com/office/drawing/2014/main" id="{45823BF1-93BD-9868-E111-00FFA8C3EDD5}"/>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6">
                    <a14:imgEffect>
                      <a14:backgroundRemoval t="43750" b="57943" l="70801" r="85840">
                        <a14:foregroundMark x1="76465" y1="44401" x2="76465" y2="44401"/>
                        <a14:foregroundMark x1="79297" y1="43750" x2="79297" y2="43750"/>
                        <a14:foregroundMark x1="85742" y1="47005" x2="85742" y2="47005"/>
                        <a14:foregroundMark x1="85742" y1="47005" x2="85742" y2="47005"/>
                        <a14:foregroundMark x1="82031" y1="48763" x2="82031" y2="48763"/>
                        <a14:foregroundMark x1="81934" y1="49154" x2="81934" y2="49154"/>
                        <a14:foregroundMark x1="83008" y1="49219" x2="83008" y2="49219"/>
                        <a14:foregroundMark x1="82617" y1="49805" x2="82617" y2="49805"/>
                      </a14:backgroundRemoval>
                    </a14:imgEffect>
                  </a14:imgLayer>
                </a14:imgProps>
              </a:ext>
              <a:ext uri="{28A0092B-C50C-407E-A947-70E740481C1C}">
                <a14:useLocalDpi xmlns:a14="http://schemas.microsoft.com/office/drawing/2010/main" val="0"/>
              </a:ext>
            </a:extLst>
          </a:blip>
          <a:srcRect l="69053" t="42947" r="12210" b="40386"/>
          <a:stretch/>
        </p:blipFill>
        <p:spPr bwMode="auto">
          <a:xfrm>
            <a:off x="1840833" y="4670177"/>
            <a:ext cx="688804" cy="919050"/>
          </a:xfrm>
          <a:prstGeom prst="rect">
            <a:avLst/>
          </a:prstGeom>
          <a:noFill/>
          <a:extLst>
            <a:ext uri="{909E8E84-426E-40DD-AFC4-6F175D3DCCD1}">
              <a14:hiddenFill xmlns:a14="http://schemas.microsoft.com/office/drawing/2010/main">
                <a:solidFill>
                  <a:srgbClr val="FFFFFF"/>
                </a:solidFill>
              </a14:hiddenFill>
            </a:ext>
          </a:extLst>
        </p:spPr>
      </p:pic>
      <p:pic>
        <p:nvPicPr>
          <p:cNvPr id="55" name="Imagen 54">
            <a:extLst>
              <a:ext uri="{FF2B5EF4-FFF2-40B4-BE49-F238E27FC236}">
                <a16:creationId xmlns:a16="http://schemas.microsoft.com/office/drawing/2014/main" id="{AA0510D3-02A8-ADD9-D2F5-2D17755B3973}"/>
              </a:ext>
            </a:extLst>
          </p:cNvPr>
          <p:cNvPicPr>
            <a:picLocks noChangeAspect="1"/>
          </p:cNvPicPr>
          <p:nvPr/>
        </p:nvPicPr>
        <p:blipFill>
          <a:blip r:embed="rId17">
            <a:extLst>
              <a:ext uri="{BEBA8EAE-BF5A-486C-A8C5-ECC9F3942E4B}">
                <a14:imgProps xmlns:a14="http://schemas.microsoft.com/office/drawing/2010/main">
                  <a14:imgLayer r:embed="rId18">
                    <a14:imgEffect>
                      <a14:backgroundRemoval t="10000" b="90000" l="10000" r="90000"/>
                    </a14:imgEffect>
                  </a14:imgLayer>
                </a14:imgProps>
              </a:ext>
            </a:extLst>
          </a:blip>
          <a:stretch>
            <a:fillRect/>
          </a:stretch>
        </p:blipFill>
        <p:spPr>
          <a:xfrm>
            <a:off x="7579753" y="6071181"/>
            <a:ext cx="599132" cy="599132"/>
          </a:xfrm>
          <a:prstGeom prst="rect">
            <a:avLst/>
          </a:prstGeom>
        </p:spPr>
      </p:pic>
      <p:pic>
        <p:nvPicPr>
          <p:cNvPr id="56" name="Picture 6">
            <a:extLst>
              <a:ext uri="{FF2B5EF4-FFF2-40B4-BE49-F238E27FC236}">
                <a16:creationId xmlns:a16="http://schemas.microsoft.com/office/drawing/2014/main" id="{39665B52-B129-0D33-F987-2DF8B141F91B}"/>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17193" t="42550" r="72807" b="40047"/>
          <a:stretch/>
        </p:blipFill>
        <p:spPr bwMode="auto">
          <a:xfrm>
            <a:off x="8801044" y="3818455"/>
            <a:ext cx="245412" cy="64065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n generada">
            <a:extLst>
              <a:ext uri="{FF2B5EF4-FFF2-40B4-BE49-F238E27FC236}">
                <a16:creationId xmlns:a16="http://schemas.microsoft.com/office/drawing/2014/main" id="{ADB78D39-51BD-1A1D-240B-7ED2ED3A0563}"/>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22599" y="5260964"/>
            <a:ext cx="592565" cy="59256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a:extLst>
              <a:ext uri="{FF2B5EF4-FFF2-40B4-BE49-F238E27FC236}">
                <a16:creationId xmlns:a16="http://schemas.microsoft.com/office/drawing/2014/main" id="{7CAAA302-EA6F-B7F4-ABDA-DA2D62D7262A}"/>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39158" t="45754" r="40737" b="44842"/>
          <a:stretch/>
        </p:blipFill>
        <p:spPr bwMode="auto">
          <a:xfrm>
            <a:off x="634500" y="4828993"/>
            <a:ext cx="595347" cy="417676"/>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a:extLst>
              <a:ext uri="{FF2B5EF4-FFF2-40B4-BE49-F238E27FC236}">
                <a16:creationId xmlns:a16="http://schemas.microsoft.com/office/drawing/2014/main" id="{418DEA14-CE4E-F462-3137-CF28B6643035}"/>
              </a:ext>
            </a:extLst>
          </p:cNvPr>
          <p:cNvSpPr txBox="1"/>
          <p:nvPr/>
        </p:nvSpPr>
        <p:spPr>
          <a:xfrm>
            <a:off x="1129533" y="235352"/>
            <a:ext cx="6875045" cy="769441"/>
          </a:xfrm>
          <a:prstGeom prst="rect">
            <a:avLst/>
          </a:prstGeom>
          <a:noFill/>
        </p:spPr>
        <p:txBody>
          <a:bodyPr wrap="square" rtlCol="0">
            <a:spAutoFit/>
          </a:bodyPr>
          <a:lstStyle/>
          <a:p>
            <a:pPr algn="ctr"/>
            <a:r>
              <a:rPr lang="es-ES" sz="4400" dirty="0"/>
              <a:t>REINO ANIMALIA</a:t>
            </a:r>
          </a:p>
        </p:txBody>
      </p:sp>
    </p:spTree>
    <p:extLst>
      <p:ext uri="{BB962C8B-B14F-4D97-AF65-F5344CB8AC3E}">
        <p14:creationId xmlns:p14="http://schemas.microsoft.com/office/powerpoint/2010/main" val="158951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328F59D-F84F-9725-A58A-23C88D4D6ABC}"/>
              </a:ext>
            </a:extLst>
          </p:cNvPr>
          <p:cNvPicPr>
            <a:picLocks noChangeAspect="1"/>
          </p:cNvPicPr>
          <p:nvPr/>
        </p:nvPicPr>
        <p:blipFill>
          <a:blip r:embed="rId2"/>
          <a:stretch>
            <a:fillRect/>
          </a:stretch>
        </p:blipFill>
        <p:spPr>
          <a:xfrm>
            <a:off x="2056157" y="0"/>
            <a:ext cx="5031685" cy="6858000"/>
          </a:xfrm>
          <a:prstGeom prst="rect">
            <a:avLst/>
          </a:prstGeom>
        </p:spPr>
      </p:pic>
    </p:spTree>
    <p:extLst>
      <p:ext uri="{BB962C8B-B14F-4D97-AF65-F5344CB8AC3E}">
        <p14:creationId xmlns:p14="http://schemas.microsoft.com/office/powerpoint/2010/main" val="850823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1A23CD91-9D26-A24C-B7AC-CB69B1FA4B93}"/>
              </a:ext>
            </a:extLst>
          </p:cNvPr>
          <p:cNvGraphicFramePr>
            <a:graphicFrameLocks noGrp="1"/>
          </p:cNvGraphicFramePr>
          <p:nvPr>
            <p:extLst>
              <p:ext uri="{D42A27DB-BD31-4B8C-83A1-F6EECF244321}">
                <p14:modId xmlns:p14="http://schemas.microsoft.com/office/powerpoint/2010/main" val="1278138799"/>
              </p:ext>
            </p:extLst>
          </p:nvPr>
        </p:nvGraphicFramePr>
        <p:xfrm>
          <a:off x="599440" y="678026"/>
          <a:ext cx="7782560" cy="6179974"/>
        </p:xfrm>
        <a:graphic>
          <a:graphicData uri="http://schemas.openxmlformats.org/drawingml/2006/table">
            <a:tbl>
              <a:tblPr firstRow="1" firstCol="1" bandRow="1">
                <a:tableStyleId>{5C22544A-7EE6-4342-B048-85BDC9FD1C3A}</a:tableStyleId>
              </a:tblPr>
              <a:tblGrid>
                <a:gridCol w="1945640">
                  <a:extLst>
                    <a:ext uri="{9D8B030D-6E8A-4147-A177-3AD203B41FA5}">
                      <a16:colId xmlns:a16="http://schemas.microsoft.com/office/drawing/2014/main" val="1847921741"/>
                    </a:ext>
                  </a:extLst>
                </a:gridCol>
                <a:gridCol w="1945640">
                  <a:extLst>
                    <a:ext uri="{9D8B030D-6E8A-4147-A177-3AD203B41FA5}">
                      <a16:colId xmlns:a16="http://schemas.microsoft.com/office/drawing/2014/main" val="1409038328"/>
                    </a:ext>
                  </a:extLst>
                </a:gridCol>
                <a:gridCol w="1945640">
                  <a:extLst>
                    <a:ext uri="{9D8B030D-6E8A-4147-A177-3AD203B41FA5}">
                      <a16:colId xmlns:a16="http://schemas.microsoft.com/office/drawing/2014/main" val="3744850827"/>
                    </a:ext>
                  </a:extLst>
                </a:gridCol>
                <a:gridCol w="1945640">
                  <a:extLst>
                    <a:ext uri="{9D8B030D-6E8A-4147-A177-3AD203B41FA5}">
                      <a16:colId xmlns:a16="http://schemas.microsoft.com/office/drawing/2014/main" val="2481950506"/>
                    </a:ext>
                  </a:extLst>
                </a:gridCol>
              </a:tblGrid>
              <a:tr h="126976">
                <a:tc>
                  <a:txBody>
                    <a:bodyPr/>
                    <a:lstStyle/>
                    <a:p>
                      <a:pPr>
                        <a:lnSpc>
                          <a:spcPct val="115000"/>
                        </a:lnSpc>
                        <a:spcAft>
                          <a:spcPts val="800"/>
                        </a:spcAft>
                        <a:buNone/>
                      </a:pPr>
                      <a:r>
                        <a:rPr lang="es-ES" sz="1600" kern="100">
                          <a:effectLst/>
                        </a:rPr>
                        <a:t>Filo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Filo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dirty="0">
                          <a:effectLst/>
                        </a:rPr>
                        <a:t> </a:t>
                      </a:r>
                      <a:endParaRPr lang="es-E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dirty="0">
                          <a:effectLst/>
                        </a:rPr>
                        <a:t>Características básicas</a:t>
                      </a:r>
                      <a:endParaRPr lang="es-E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1718924945"/>
                  </a:ext>
                </a:extLst>
              </a:tr>
              <a:tr h="855035">
                <a:tc>
                  <a:txBody>
                    <a:bodyPr/>
                    <a:lstStyle/>
                    <a:p>
                      <a:pPr>
                        <a:lnSpc>
                          <a:spcPct val="115000"/>
                        </a:lnSpc>
                        <a:spcAft>
                          <a:spcPts val="800"/>
                        </a:spcAft>
                        <a:buNone/>
                      </a:pPr>
                      <a:r>
                        <a:rPr lang="es-ES" sz="1600" kern="100">
                          <a:effectLst/>
                        </a:rPr>
                        <a:t>1</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Porífera</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A</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a:effectLst/>
                        </a:rPr>
                        <a:t>Cuerpo blando, a menudo con concha externa (mejillón, almeja) o interna (sepia). Sistema nervioso y órganos desarrollados.</a:t>
                      </a:r>
                      <a:endParaRPr lang="es-ES" sz="11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3437059743"/>
                  </a:ext>
                </a:extLst>
              </a:tr>
              <a:tr h="491005">
                <a:tc>
                  <a:txBody>
                    <a:bodyPr/>
                    <a:lstStyle/>
                    <a:p>
                      <a:pPr>
                        <a:lnSpc>
                          <a:spcPct val="115000"/>
                        </a:lnSpc>
                        <a:spcAft>
                          <a:spcPts val="800"/>
                        </a:spcAft>
                        <a:buNone/>
                      </a:pPr>
                      <a:r>
                        <a:rPr lang="es-ES" sz="1600" kern="100">
                          <a:effectLst/>
                        </a:rPr>
                        <a:t>2</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Cnidaria</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B</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dirty="0">
                          <a:effectLst/>
                        </a:rPr>
                        <a:t>Presencia sistema nervioso dorsal. Puede tener columna vertebral.</a:t>
                      </a:r>
                      <a:endParaRPr lang="es-ES"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3987701306"/>
                  </a:ext>
                </a:extLst>
              </a:tr>
              <a:tr h="1219065">
                <a:tc>
                  <a:txBody>
                    <a:bodyPr/>
                    <a:lstStyle/>
                    <a:p>
                      <a:pPr>
                        <a:lnSpc>
                          <a:spcPct val="115000"/>
                        </a:lnSpc>
                        <a:spcAft>
                          <a:spcPts val="800"/>
                        </a:spcAft>
                        <a:buNone/>
                      </a:pPr>
                      <a:r>
                        <a:rPr lang="es-ES" sz="1600" kern="100">
                          <a:effectLst/>
                        </a:rPr>
                        <a:t>3</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Molusco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dirty="0">
                          <a:effectLst/>
                        </a:rPr>
                        <a:t>C</a:t>
                      </a:r>
                      <a:endParaRPr lang="es-E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a:effectLst/>
                        </a:rPr>
                        <a:t>Viven siempre en el agua (la mayoría en el mar), tienen poros por todo el cuerpo, como agujeritos por donde entra el agua, no tienen cabeza, ni boca, ni brazos ni patas y prácticamente no se mueven.</a:t>
                      </a:r>
                      <a:endParaRPr lang="es-ES" sz="11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1426544909"/>
                  </a:ext>
                </a:extLst>
              </a:tr>
              <a:tr h="855035">
                <a:tc>
                  <a:txBody>
                    <a:bodyPr/>
                    <a:lstStyle/>
                    <a:p>
                      <a:pPr>
                        <a:lnSpc>
                          <a:spcPct val="115000"/>
                        </a:lnSpc>
                        <a:spcAft>
                          <a:spcPts val="800"/>
                        </a:spcAft>
                        <a:buNone/>
                      </a:pPr>
                      <a:r>
                        <a:rPr lang="es-ES" sz="1600" kern="100">
                          <a:effectLst/>
                        </a:rPr>
                        <a:t>4</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Nematodo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D</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a:effectLst/>
                        </a:rPr>
                        <a:t>Tienen el cuerpo blando, como gelatina, tienen tentáculos (¡que pican!), viven en el mar, tienen una sola abertura que les sirve de boca y ano.</a:t>
                      </a:r>
                      <a:endParaRPr lang="es-ES" sz="11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3978079454"/>
                  </a:ext>
                </a:extLst>
              </a:tr>
              <a:tr h="376346">
                <a:tc>
                  <a:txBody>
                    <a:bodyPr/>
                    <a:lstStyle/>
                    <a:p>
                      <a:pPr>
                        <a:lnSpc>
                          <a:spcPct val="115000"/>
                        </a:lnSpc>
                        <a:spcAft>
                          <a:spcPts val="800"/>
                        </a:spcAft>
                        <a:buNone/>
                      </a:pPr>
                      <a:r>
                        <a:rPr lang="es-ES" sz="1600" kern="100">
                          <a:effectLst/>
                        </a:rPr>
                        <a:t>5</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Anélido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E</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a:effectLst/>
                        </a:rPr>
                        <a:t>Gusanos cilíndricos no segmentados, algunos son parásitos. </a:t>
                      </a:r>
                      <a:endParaRPr lang="es-ES" sz="11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1328605545"/>
                  </a:ext>
                </a:extLst>
              </a:tr>
              <a:tr h="612349">
                <a:tc>
                  <a:txBody>
                    <a:bodyPr/>
                    <a:lstStyle/>
                    <a:p>
                      <a:pPr>
                        <a:lnSpc>
                          <a:spcPct val="115000"/>
                        </a:lnSpc>
                        <a:spcAft>
                          <a:spcPts val="800"/>
                        </a:spcAft>
                        <a:buNone/>
                      </a:pPr>
                      <a:r>
                        <a:rPr lang="es-ES" sz="1600" kern="100">
                          <a:effectLst/>
                        </a:rPr>
                        <a:t>6</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Artrópodo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F</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a:effectLst/>
                        </a:rPr>
                        <a:t>Esqueleto externo (exoesqueleto) endurecido, cuerpo segmentado, patas articuladas. </a:t>
                      </a:r>
                      <a:endParaRPr lang="es-ES" sz="11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4226305895"/>
                  </a:ext>
                </a:extLst>
              </a:tr>
              <a:tr h="248319">
                <a:tc>
                  <a:txBody>
                    <a:bodyPr/>
                    <a:lstStyle/>
                    <a:p>
                      <a:pPr>
                        <a:lnSpc>
                          <a:spcPct val="115000"/>
                        </a:lnSpc>
                        <a:spcAft>
                          <a:spcPts val="800"/>
                        </a:spcAft>
                        <a:buNone/>
                      </a:pPr>
                      <a:r>
                        <a:rPr lang="es-ES" sz="1600" kern="100">
                          <a:effectLst/>
                        </a:rPr>
                        <a:t>7</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Equinodermo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G</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a:effectLst/>
                        </a:rPr>
                        <a:t>Cuerpo segmentado en anillos, sin esqueleto.</a:t>
                      </a:r>
                      <a:endParaRPr lang="es-ES" sz="11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3033512467"/>
                  </a:ext>
                </a:extLst>
              </a:tr>
              <a:tr h="491005">
                <a:tc>
                  <a:txBody>
                    <a:bodyPr/>
                    <a:lstStyle/>
                    <a:p>
                      <a:pPr>
                        <a:lnSpc>
                          <a:spcPct val="115000"/>
                        </a:lnSpc>
                        <a:spcAft>
                          <a:spcPts val="800"/>
                        </a:spcAft>
                        <a:buNone/>
                      </a:pPr>
                      <a:r>
                        <a:rPr lang="es-ES" sz="1600" kern="100">
                          <a:effectLst/>
                        </a:rPr>
                        <a:t>8</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a:effectLst/>
                        </a:rPr>
                        <a:t>Cordado</a:t>
                      </a:r>
                      <a:endParaRPr lang="es-ES" sz="1600" kern="10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600" kern="100" dirty="0">
                          <a:effectLst/>
                        </a:rPr>
                        <a:t>H</a:t>
                      </a:r>
                      <a:endParaRPr lang="es-E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tc>
                  <a:txBody>
                    <a:bodyPr/>
                    <a:lstStyle/>
                    <a:p>
                      <a:pPr>
                        <a:lnSpc>
                          <a:spcPct val="115000"/>
                        </a:lnSpc>
                        <a:spcAft>
                          <a:spcPts val="800"/>
                        </a:spcAft>
                        <a:buNone/>
                      </a:pPr>
                      <a:r>
                        <a:rPr lang="es-ES" sz="1100" kern="100" dirty="0">
                          <a:effectLst/>
                        </a:rPr>
                        <a:t>Simetría radial (en adultos), esqueleto interno calcáreo, solo marinos.</a:t>
                      </a:r>
                      <a:endParaRPr lang="es-ES"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139" marR="5139" marT="5139" marB="5139" anchor="ctr"/>
                </a:tc>
                <a:extLst>
                  <a:ext uri="{0D108BD9-81ED-4DB2-BD59-A6C34878D82A}">
                    <a16:rowId xmlns:a16="http://schemas.microsoft.com/office/drawing/2014/main" val="1666218966"/>
                  </a:ext>
                </a:extLst>
              </a:tr>
            </a:tbl>
          </a:graphicData>
        </a:graphic>
      </p:graphicFrame>
      <p:sp>
        <p:nvSpPr>
          <p:cNvPr id="4" name="Rectangle 1">
            <a:extLst>
              <a:ext uri="{FF2B5EF4-FFF2-40B4-BE49-F238E27FC236}">
                <a16:creationId xmlns:a16="http://schemas.microsoft.com/office/drawing/2014/main" id="{72D2DF54-8F39-AE2A-1293-86A066D682E4}"/>
              </a:ext>
            </a:extLst>
          </p:cNvPr>
          <p:cNvSpPr>
            <a:spLocks noChangeArrowheads="1"/>
          </p:cNvSpPr>
          <p:nvPr/>
        </p:nvSpPr>
        <p:spPr bwMode="auto">
          <a:xfrm>
            <a:off x="904240" y="123619"/>
            <a:ext cx="83108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altLang="es-ES" sz="1400" b="1" u="none" strike="noStrike" cap="none" normalizeH="0" baseline="0" dirty="0" bmk="_Ref197117075">
                <a:ln>
                  <a:noFill/>
                </a:ln>
                <a:solidFill>
                  <a:srgbClr val="0E2841"/>
                </a:solidFill>
                <a:effectLst/>
                <a:latin typeface="Aptos" panose="020B0004020202020204" pitchFamily="34" charset="0"/>
                <a:ea typeface="Aptos" panose="020B0004020202020204" pitchFamily="34" charset="0"/>
                <a:cs typeface="Times New Roman" panose="02020603050405020304" pitchFamily="18" charset="0"/>
              </a:rPr>
              <a:t>UNE CADA FILO CON SUS CARACTARÍSTICAS </a:t>
            </a:r>
          </a:p>
          <a:p>
            <a:pPr marL="0" marR="0" lvl="0" indent="0" algn="ctr" defTabSz="914400" rtl="0" eaLnBrk="0" fontAlgn="base" latinLnBrk="0" hangingPunct="0">
              <a:lnSpc>
                <a:spcPct val="100000"/>
              </a:lnSpc>
              <a:spcBef>
                <a:spcPct val="0"/>
              </a:spcBef>
              <a:spcAft>
                <a:spcPct val="0"/>
              </a:spcAft>
              <a:buClrTx/>
              <a:buSzTx/>
              <a:buFontTx/>
              <a:buNone/>
              <a:tabLst/>
            </a:pPr>
            <a:r>
              <a:rPr lang="es-ES" altLang="es-ES" sz="1400" dirty="0" bmk="_Ref197117075">
                <a:solidFill>
                  <a:srgbClr val="0E2841"/>
                </a:solidFill>
                <a:latin typeface="Aptos" panose="020B0004020202020204" pitchFamily="34" charset="0"/>
                <a:cs typeface="Times New Roman" panose="02020603050405020304" pitchFamily="18" charset="0"/>
              </a:rPr>
              <a:t>ESCRIBE EN TU CUADERNO QUÉ LETRA CORRESPONDE A CADA NÚMERO</a:t>
            </a:r>
            <a:endParaRPr kumimoji="0" lang="es-ES" altLang="es-ES" sz="800" b="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166225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98208-07C1-C9A3-9FBD-02A7F32E4E08}"/>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3FB61EDE-0A8C-5C0E-2E95-37BE1B6E6D93}"/>
              </a:ext>
            </a:extLst>
          </p:cNvPr>
          <p:cNvSpPr>
            <a:spLocks noChangeArrowheads="1"/>
          </p:cNvSpPr>
          <p:nvPr/>
        </p:nvSpPr>
        <p:spPr bwMode="auto">
          <a:xfrm>
            <a:off x="904240" y="231340"/>
            <a:ext cx="83108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altLang="es-ES" sz="1400" b="1" u="none" strike="noStrike" cap="none" normalizeH="0" baseline="0" dirty="0">
                <a:ln>
                  <a:noFill/>
                </a:ln>
                <a:solidFill>
                  <a:srgbClr val="0E2841"/>
                </a:solidFill>
                <a:effectLst/>
                <a:latin typeface="Aptos" panose="020B0004020202020204" pitchFamily="34" charset="0"/>
                <a:ea typeface="Aptos" panose="020B0004020202020204" pitchFamily="34" charset="0"/>
                <a:cs typeface="Times New Roman" panose="02020603050405020304" pitchFamily="18" charset="0"/>
              </a:rPr>
              <a:t>ESCRIBE A QUÉ FILO PERTENECE</a:t>
            </a:r>
          </a:p>
        </p:txBody>
      </p:sp>
      <p:graphicFrame>
        <p:nvGraphicFramePr>
          <p:cNvPr id="2" name="Tabla 1">
            <a:extLst>
              <a:ext uri="{FF2B5EF4-FFF2-40B4-BE49-F238E27FC236}">
                <a16:creationId xmlns:a16="http://schemas.microsoft.com/office/drawing/2014/main" id="{426D1B95-0C81-DC98-EFBC-01270667E3DD}"/>
              </a:ext>
            </a:extLst>
          </p:cNvPr>
          <p:cNvGraphicFramePr>
            <a:graphicFrameLocks noGrp="1"/>
          </p:cNvGraphicFramePr>
          <p:nvPr>
            <p:extLst>
              <p:ext uri="{D42A27DB-BD31-4B8C-83A1-F6EECF244321}">
                <p14:modId xmlns:p14="http://schemas.microsoft.com/office/powerpoint/2010/main" val="2755656634"/>
              </p:ext>
            </p:extLst>
          </p:nvPr>
        </p:nvGraphicFramePr>
        <p:xfrm>
          <a:off x="2058035" y="563838"/>
          <a:ext cx="5393690" cy="6297432"/>
        </p:xfrm>
        <a:graphic>
          <a:graphicData uri="http://schemas.openxmlformats.org/drawingml/2006/table">
            <a:tbl>
              <a:tblPr firstRow="1" firstCol="1" bandRow="1">
                <a:tableStyleId>{5C22544A-7EE6-4342-B048-85BDC9FD1C3A}</a:tableStyleId>
              </a:tblPr>
              <a:tblGrid>
                <a:gridCol w="627380">
                  <a:extLst>
                    <a:ext uri="{9D8B030D-6E8A-4147-A177-3AD203B41FA5}">
                      <a16:colId xmlns:a16="http://schemas.microsoft.com/office/drawing/2014/main" val="1305038088"/>
                    </a:ext>
                  </a:extLst>
                </a:gridCol>
                <a:gridCol w="2967990">
                  <a:extLst>
                    <a:ext uri="{9D8B030D-6E8A-4147-A177-3AD203B41FA5}">
                      <a16:colId xmlns:a16="http://schemas.microsoft.com/office/drawing/2014/main" val="2635430546"/>
                    </a:ext>
                  </a:extLst>
                </a:gridCol>
                <a:gridCol w="1798320">
                  <a:extLst>
                    <a:ext uri="{9D8B030D-6E8A-4147-A177-3AD203B41FA5}">
                      <a16:colId xmlns:a16="http://schemas.microsoft.com/office/drawing/2014/main" val="2096077518"/>
                    </a:ext>
                  </a:extLst>
                </a:gridCol>
              </a:tblGrid>
              <a:tr h="0">
                <a:tc>
                  <a:txBody>
                    <a:bodyPr/>
                    <a:lstStyle/>
                    <a:p>
                      <a:pPr>
                        <a:lnSpc>
                          <a:spcPct val="115000"/>
                        </a:lnSpc>
                        <a:spcAft>
                          <a:spcPts val="800"/>
                        </a:spcAft>
                        <a:buNone/>
                      </a:pPr>
                      <a:r>
                        <a:rPr lang="es-ES" sz="1600" kern="100" dirty="0">
                          <a:effectLst/>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a:effectLst/>
                        </a:rPr>
                        <a:t>Nombre del animal</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a:effectLst/>
                        </a:rPr>
                        <a:t>Filo</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69830270"/>
                  </a:ext>
                </a:extLst>
              </a:tr>
              <a:tr h="0">
                <a:tc>
                  <a:txBody>
                    <a:bodyPr/>
                    <a:lstStyle/>
                    <a:p>
                      <a:pPr marL="0" lvl="0" indent="0">
                        <a:lnSpc>
                          <a:spcPct val="115000"/>
                        </a:lnSpc>
                        <a:spcAft>
                          <a:spcPts val="800"/>
                        </a:spcAft>
                        <a:buFont typeface="+mj-lt"/>
                        <a:buNone/>
                      </a:pPr>
                      <a:r>
                        <a:rPr lang="es-ES" sz="1600" kern="100" dirty="0">
                          <a:effectLst/>
                        </a:rPr>
                        <a:t> 1</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Abeja</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72481252"/>
                  </a:ext>
                </a:extLst>
              </a:tr>
              <a:tr h="0">
                <a:tc>
                  <a:txBody>
                    <a:bodyPr/>
                    <a:lstStyle/>
                    <a:p>
                      <a:pPr marL="0" lvl="0" indent="0">
                        <a:lnSpc>
                          <a:spcPct val="115000"/>
                        </a:lnSpc>
                        <a:spcAft>
                          <a:spcPts val="800"/>
                        </a:spcAft>
                        <a:buFont typeface="+mj-lt"/>
                        <a:buNone/>
                      </a:pPr>
                      <a:r>
                        <a:rPr lang="es-ES" sz="1600" kern="100" dirty="0">
                          <a:effectLst/>
                        </a:rPr>
                        <a:t> 2</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Erizo de mar</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17173347"/>
                  </a:ext>
                </a:extLst>
              </a:tr>
              <a:tr h="0">
                <a:tc>
                  <a:txBody>
                    <a:bodyPr/>
                    <a:lstStyle/>
                    <a:p>
                      <a:pPr marL="0" lvl="0" indent="0">
                        <a:lnSpc>
                          <a:spcPct val="115000"/>
                        </a:lnSpc>
                        <a:spcAft>
                          <a:spcPts val="800"/>
                        </a:spcAft>
                        <a:buFont typeface="+mj-lt"/>
                        <a:buNone/>
                      </a:pPr>
                      <a:r>
                        <a:rPr lang="es-ES" sz="1600" kern="100" dirty="0">
                          <a:effectLst/>
                        </a:rPr>
                        <a:t> 3</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Escorpión</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67190373"/>
                  </a:ext>
                </a:extLst>
              </a:tr>
              <a:tr h="0">
                <a:tc>
                  <a:txBody>
                    <a:bodyPr/>
                    <a:lstStyle/>
                    <a:p>
                      <a:pPr marL="0" lvl="0" indent="0">
                        <a:lnSpc>
                          <a:spcPct val="115000"/>
                        </a:lnSpc>
                        <a:spcAft>
                          <a:spcPts val="800"/>
                        </a:spcAft>
                        <a:buFont typeface="+mj-lt"/>
                        <a:buNone/>
                      </a:pPr>
                      <a:r>
                        <a:rPr lang="es-ES" sz="1600" kern="100" dirty="0">
                          <a:effectLst/>
                        </a:rPr>
                        <a:t> 4</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Cangrejo</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46974489"/>
                  </a:ext>
                </a:extLst>
              </a:tr>
              <a:tr h="0">
                <a:tc>
                  <a:txBody>
                    <a:bodyPr/>
                    <a:lstStyle/>
                    <a:p>
                      <a:pPr marL="0" lvl="0" indent="0">
                        <a:lnSpc>
                          <a:spcPct val="115000"/>
                        </a:lnSpc>
                        <a:spcAft>
                          <a:spcPts val="800"/>
                        </a:spcAft>
                        <a:buFont typeface="+mj-lt"/>
                        <a:buNone/>
                      </a:pPr>
                      <a:r>
                        <a:rPr lang="es-ES" sz="1600" kern="100" dirty="0">
                          <a:effectLst/>
                        </a:rPr>
                        <a:t> 5</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Gorrión</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10647989"/>
                  </a:ext>
                </a:extLst>
              </a:tr>
              <a:tr h="0">
                <a:tc>
                  <a:txBody>
                    <a:bodyPr/>
                    <a:lstStyle/>
                    <a:p>
                      <a:pPr marL="0" lvl="0" indent="0">
                        <a:lnSpc>
                          <a:spcPct val="115000"/>
                        </a:lnSpc>
                        <a:spcAft>
                          <a:spcPts val="800"/>
                        </a:spcAft>
                        <a:buFont typeface="+mj-lt"/>
                        <a:buNone/>
                      </a:pPr>
                      <a:r>
                        <a:rPr lang="es-ES" sz="1600" kern="100" dirty="0">
                          <a:effectLst/>
                        </a:rPr>
                        <a:t> 6</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Anisakis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49346453"/>
                  </a:ext>
                </a:extLst>
              </a:tr>
              <a:tr h="0">
                <a:tc>
                  <a:txBody>
                    <a:bodyPr/>
                    <a:lstStyle/>
                    <a:p>
                      <a:pPr marL="0" lvl="0" indent="0">
                        <a:lnSpc>
                          <a:spcPct val="115000"/>
                        </a:lnSpc>
                        <a:spcAft>
                          <a:spcPts val="800"/>
                        </a:spcAft>
                        <a:buFont typeface="+mj-lt"/>
                        <a:buNone/>
                      </a:pPr>
                      <a:r>
                        <a:rPr lang="es-ES" sz="1600" kern="100" dirty="0">
                          <a:effectLst/>
                        </a:rPr>
                        <a:t> 7</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a:effectLst/>
                        </a:rPr>
                        <a:t>Esponja de mar</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18462498"/>
                  </a:ext>
                </a:extLst>
              </a:tr>
              <a:tr h="0">
                <a:tc>
                  <a:txBody>
                    <a:bodyPr/>
                    <a:lstStyle/>
                    <a:p>
                      <a:pPr marL="0" lvl="0" indent="0">
                        <a:lnSpc>
                          <a:spcPct val="115000"/>
                        </a:lnSpc>
                        <a:spcAft>
                          <a:spcPts val="800"/>
                        </a:spcAft>
                        <a:buFont typeface="+mj-lt"/>
                        <a:buNone/>
                      </a:pPr>
                      <a:r>
                        <a:rPr lang="es-ES" sz="1600" kern="100" dirty="0">
                          <a:effectLst/>
                        </a:rPr>
                        <a:t> 8</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Lombriz de tierra</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03979558"/>
                  </a:ext>
                </a:extLst>
              </a:tr>
              <a:tr h="0">
                <a:tc>
                  <a:txBody>
                    <a:bodyPr/>
                    <a:lstStyle/>
                    <a:p>
                      <a:pPr marL="0" lvl="0" indent="0">
                        <a:lnSpc>
                          <a:spcPct val="115000"/>
                        </a:lnSpc>
                        <a:spcAft>
                          <a:spcPts val="800"/>
                        </a:spcAft>
                        <a:buFont typeface="+mj-lt"/>
                        <a:buNone/>
                      </a:pPr>
                      <a:r>
                        <a:rPr lang="es-ES" sz="1600" kern="100" dirty="0">
                          <a:effectLst/>
                        </a:rPr>
                        <a:t> 9</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Calamar</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90061334"/>
                  </a:ext>
                </a:extLst>
              </a:tr>
              <a:tr h="0">
                <a:tc>
                  <a:txBody>
                    <a:bodyPr/>
                    <a:lstStyle/>
                    <a:p>
                      <a:pPr marL="0" lvl="0" indent="0">
                        <a:lnSpc>
                          <a:spcPct val="115000"/>
                        </a:lnSpc>
                        <a:spcAft>
                          <a:spcPts val="800"/>
                        </a:spcAft>
                        <a:buFont typeface="+mj-lt"/>
                        <a:buNone/>
                      </a:pPr>
                      <a:r>
                        <a:rPr lang="es-ES" sz="1600" kern="100" dirty="0">
                          <a:effectLst/>
                        </a:rPr>
                        <a:t> 10</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Mejillón</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85851287"/>
                  </a:ext>
                </a:extLst>
              </a:tr>
              <a:tr h="0">
                <a:tc>
                  <a:txBody>
                    <a:bodyPr/>
                    <a:lstStyle/>
                    <a:p>
                      <a:pPr marL="0" lvl="0" indent="0">
                        <a:lnSpc>
                          <a:spcPct val="115000"/>
                        </a:lnSpc>
                        <a:spcAft>
                          <a:spcPts val="800"/>
                        </a:spcAft>
                        <a:buFont typeface="+mj-lt"/>
                        <a:buNone/>
                      </a:pPr>
                      <a:r>
                        <a:rPr lang="es-ES" sz="1600" kern="100" dirty="0">
                          <a:effectLst/>
                        </a:rPr>
                        <a:t> 11</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a:effectLst/>
                        </a:rPr>
                        <a:t>Humano</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12593671"/>
                  </a:ext>
                </a:extLst>
              </a:tr>
              <a:tr h="0">
                <a:tc>
                  <a:txBody>
                    <a:bodyPr/>
                    <a:lstStyle/>
                    <a:p>
                      <a:pPr marL="0" lvl="0" indent="0">
                        <a:lnSpc>
                          <a:spcPct val="115000"/>
                        </a:lnSpc>
                        <a:spcAft>
                          <a:spcPts val="800"/>
                        </a:spcAft>
                        <a:buFont typeface="+mj-lt"/>
                        <a:buNone/>
                      </a:pPr>
                      <a:r>
                        <a:rPr lang="es-ES" sz="1600" kern="100" dirty="0">
                          <a:effectLst/>
                        </a:rPr>
                        <a:t> 12</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Medusa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69667833"/>
                  </a:ext>
                </a:extLst>
              </a:tr>
              <a:tr h="0">
                <a:tc>
                  <a:txBody>
                    <a:bodyPr/>
                    <a:lstStyle/>
                    <a:p>
                      <a:pPr marL="0" lvl="0" indent="0">
                        <a:lnSpc>
                          <a:spcPct val="115000"/>
                        </a:lnSpc>
                        <a:spcAft>
                          <a:spcPts val="800"/>
                        </a:spcAft>
                        <a:buFont typeface="+mj-lt"/>
                        <a:buNone/>
                      </a:pPr>
                      <a:r>
                        <a:rPr lang="es-ES" sz="1600" kern="100" dirty="0">
                          <a:effectLst/>
                        </a:rPr>
                        <a:t> 13</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Estrella de mar</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22260987"/>
                  </a:ext>
                </a:extLst>
              </a:tr>
              <a:tr h="0">
                <a:tc>
                  <a:txBody>
                    <a:bodyPr/>
                    <a:lstStyle/>
                    <a:p>
                      <a:pPr marL="0" lvl="0" indent="0">
                        <a:lnSpc>
                          <a:spcPct val="115000"/>
                        </a:lnSpc>
                        <a:spcAft>
                          <a:spcPts val="800"/>
                        </a:spcAft>
                        <a:buFont typeface="+mj-lt"/>
                        <a:buNone/>
                      </a:pPr>
                      <a:r>
                        <a:rPr lang="es-ES" sz="1600" kern="100" dirty="0">
                          <a:effectLst/>
                        </a:rPr>
                        <a:t> 14</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Araña</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327333"/>
                  </a:ext>
                </a:extLst>
              </a:tr>
              <a:tr h="0">
                <a:tc>
                  <a:txBody>
                    <a:bodyPr/>
                    <a:lstStyle/>
                    <a:p>
                      <a:pPr marL="0" lvl="0" indent="0">
                        <a:lnSpc>
                          <a:spcPct val="115000"/>
                        </a:lnSpc>
                        <a:spcAft>
                          <a:spcPts val="800"/>
                        </a:spcAft>
                        <a:buFont typeface="+mj-lt"/>
                        <a:buNone/>
                      </a:pPr>
                      <a:r>
                        <a:rPr lang="es-ES" sz="1600" kern="100" dirty="0">
                          <a:effectLst/>
                        </a:rPr>
                        <a:t> 15</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Caracol terrestre</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37571237"/>
                  </a:ext>
                </a:extLst>
              </a:tr>
              <a:tr h="0">
                <a:tc>
                  <a:txBody>
                    <a:bodyPr/>
                    <a:lstStyle/>
                    <a:p>
                      <a:pPr marL="0" lvl="0" indent="0">
                        <a:lnSpc>
                          <a:spcPct val="115000"/>
                        </a:lnSpc>
                        <a:spcAft>
                          <a:spcPts val="800"/>
                        </a:spcAft>
                        <a:buFont typeface="+mj-lt"/>
                        <a:buNone/>
                      </a:pPr>
                      <a:r>
                        <a:rPr lang="es-ES" sz="1600" kern="100" dirty="0">
                          <a:effectLst/>
                        </a:rPr>
                        <a:t> 16</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Tiburón</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51731974"/>
                  </a:ext>
                </a:extLst>
              </a:tr>
              <a:tr h="0">
                <a:tc>
                  <a:txBody>
                    <a:bodyPr/>
                    <a:lstStyle/>
                    <a:p>
                      <a:pPr marL="0" lvl="0" indent="0">
                        <a:lnSpc>
                          <a:spcPct val="115000"/>
                        </a:lnSpc>
                        <a:spcAft>
                          <a:spcPts val="800"/>
                        </a:spcAft>
                        <a:buFont typeface="+mj-lt"/>
                        <a:buNone/>
                      </a:pPr>
                      <a:r>
                        <a:rPr lang="es-ES" sz="1600" kern="100" dirty="0">
                          <a:effectLst/>
                        </a:rPr>
                        <a:t> 17</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Sanguijuela</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34765633"/>
                  </a:ext>
                </a:extLst>
              </a:tr>
              <a:tr h="0">
                <a:tc>
                  <a:txBody>
                    <a:bodyPr/>
                    <a:lstStyle/>
                    <a:p>
                      <a:pPr marL="0" lvl="0" indent="0">
                        <a:lnSpc>
                          <a:spcPct val="115000"/>
                        </a:lnSpc>
                        <a:spcAft>
                          <a:spcPts val="800"/>
                        </a:spcAft>
                        <a:buFont typeface="+mj-lt"/>
                        <a:buNone/>
                      </a:pPr>
                      <a:r>
                        <a:rPr lang="es-ES" sz="1600" kern="100" dirty="0">
                          <a:effectLst/>
                        </a:rPr>
                        <a:t> 18</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800" kern="100" dirty="0">
                          <a:effectLst/>
                        </a:rPr>
                        <a:t>Pepino de mar</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24726221"/>
                  </a:ext>
                </a:extLst>
              </a:tr>
              <a:tr h="0">
                <a:tc>
                  <a:txBody>
                    <a:bodyPr/>
                    <a:lstStyle/>
                    <a:p>
                      <a:pPr marL="0" lvl="0" indent="0">
                        <a:lnSpc>
                          <a:spcPct val="115000"/>
                        </a:lnSpc>
                        <a:spcAft>
                          <a:spcPts val="800"/>
                        </a:spcAft>
                        <a:buFont typeface="+mj-lt"/>
                        <a:buNone/>
                      </a:pPr>
                      <a:r>
                        <a:rPr lang="es-ES" sz="1600" kern="100" dirty="0">
                          <a:effectLst/>
                        </a:rPr>
                        <a:t> 19</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dirty="0">
                          <a:effectLst/>
                        </a:rPr>
                        <a:t>Coral</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4742984"/>
                  </a:ext>
                </a:extLst>
              </a:tr>
              <a:tr h="0">
                <a:tc>
                  <a:txBody>
                    <a:bodyPr/>
                    <a:lstStyle/>
                    <a:p>
                      <a:pPr marL="0" lvl="0" indent="0">
                        <a:lnSpc>
                          <a:spcPct val="115000"/>
                        </a:lnSpc>
                        <a:spcAft>
                          <a:spcPts val="800"/>
                        </a:spcAft>
                        <a:buFont typeface="+mj-lt"/>
                        <a:buNone/>
                      </a:pPr>
                      <a:r>
                        <a:rPr lang="es-ES" sz="1600" kern="100" dirty="0">
                          <a:effectLst/>
                        </a:rPr>
                        <a:t> 20</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dirty="0">
                          <a:effectLst/>
                        </a:rPr>
                        <a:t>Anémona</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82951390"/>
                  </a:ext>
                </a:extLst>
              </a:tr>
            </a:tbl>
          </a:graphicData>
        </a:graphic>
      </p:graphicFrame>
    </p:spTree>
    <p:extLst>
      <p:ext uri="{BB962C8B-B14F-4D97-AF65-F5344CB8AC3E}">
        <p14:creationId xmlns:p14="http://schemas.microsoft.com/office/powerpoint/2010/main" val="2604389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5C517-F14B-9014-40C7-3312CD56901D}"/>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4CF2E611-C97B-9CD5-FFFD-0358DCAAF842}"/>
              </a:ext>
            </a:extLst>
          </p:cNvPr>
          <p:cNvSpPr>
            <a:spLocks noChangeArrowheads="1"/>
          </p:cNvSpPr>
          <p:nvPr/>
        </p:nvSpPr>
        <p:spPr bwMode="auto">
          <a:xfrm>
            <a:off x="619760" y="111119"/>
            <a:ext cx="83108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altLang="es-ES" sz="1400" b="1" u="none" strike="noStrike" cap="none" normalizeH="0" baseline="0" dirty="0">
                <a:ln>
                  <a:noFill/>
                </a:ln>
                <a:solidFill>
                  <a:srgbClr val="0E2841"/>
                </a:solidFill>
                <a:effectLst/>
                <a:latin typeface="Aptos" panose="020B0004020202020204" pitchFamily="34" charset="0"/>
                <a:ea typeface="Aptos" panose="020B0004020202020204" pitchFamily="34" charset="0"/>
                <a:cs typeface="Times New Roman" panose="02020603050405020304" pitchFamily="18" charset="0"/>
              </a:rPr>
              <a:t>HAZ LA TABLA EN TU CUADERNO ESCRIBE LAS CARACTERÍSTICAS BÁSICAS DE CADA FILO E INDICA ALGÚN EJEMPLO</a:t>
            </a:r>
          </a:p>
        </p:txBody>
      </p:sp>
      <p:graphicFrame>
        <p:nvGraphicFramePr>
          <p:cNvPr id="3" name="Tabla 2">
            <a:extLst>
              <a:ext uri="{FF2B5EF4-FFF2-40B4-BE49-F238E27FC236}">
                <a16:creationId xmlns:a16="http://schemas.microsoft.com/office/drawing/2014/main" id="{C42B0F8E-FDA4-1440-4EF5-547596AA44B3}"/>
              </a:ext>
            </a:extLst>
          </p:cNvPr>
          <p:cNvGraphicFramePr>
            <a:graphicFrameLocks noGrp="1"/>
          </p:cNvGraphicFramePr>
          <p:nvPr>
            <p:extLst>
              <p:ext uri="{D42A27DB-BD31-4B8C-83A1-F6EECF244321}">
                <p14:modId xmlns:p14="http://schemas.microsoft.com/office/powerpoint/2010/main" val="953134464"/>
              </p:ext>
            </p:extLst>
          </p:nvPr>
        </p:nvGraphicFramePr>
        <p:xfrm>
          <a:off x="457200" y="880078"/>
          <a:ext cx="8229600" cy="4723325"/>
        </p:xfrm>
        <a:graphic>
          <a:graphicData uri="http://schemas.openxmlformats.org/drawingml/2006/table">
            <a:tbl>
              <a:tblPr firstRow="1" firstCol="1" bandRow="1">
                <a:tableStyleId>{5C22544A-7EE6-4342-B048-85BDC9FD1C3A}</a:tableStyleId>
              </a:tblPr>
              <a:tblGrid>
                <a:gridCol w="2743200">
                  <a:extLst>
                    <a:ext uri="{9D8B030D-6E8A-4147-A177-3AD203B41FA5}">
                      <a16:colId xmlns:a16="http://schemas.microsoft.com/office/drawing/2014/main" val="2788686163"/>
                    </a:ext>
                  </a:extLst>
                </a:gridCol>
                <a:gridCol w="2743200">
                  <a:extLst>
                    <a:ext uri="{9D8B030D-6E8A-4147-A177-3AD203B41FA5}">
                      <a16:colId xmlns:a16="http://schemas.microsoft.com/office/drawing/2014/main" val="896561857"/>
                    </a:ext>
                  </a:extLst>
                </a:gridCol>
                <a:gridCol w="2743200">
                  <a:extLst>
                    <a:ext uri="{9D8B030D-6E8A-4147-A177-3AD203B41FA5}">
                      <a16:colId xmlns:a16="http://schemas.microsoft.com/office/drawing/2014/main" val="1047071690"/>
                    </a:ext>
                  </a:extLst>
                </a:gridCol>
              </a:tblGrid>
              <a:tr h="0">
                <a:tc>
                  <a:txBody>
                    <a:bodyPr/>
                    <a:lstStyle/>
                    <a:p>
                      <a:pPr>
                        <a:lnSpc>
                          <a:spcPct val="115000"/>
                        </a:lnSpc>
                        <a:spcAft>
                          <a:spcPts val="800"/>
                        </a:spcAft>
                        <a:buNone/>
                      </a:pPr>
                      <a:r>
                        <a:rPr lang="es-ES" sz="2400" kern="100">
                          <a:effectLst/>
                        </a:rPr>
                        <a:t>Filo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r>
                        <a:rPr lang="es-ES" sz="2400" kern="100">
                          <a:effectLst/>
                        </a:rPr>
                        <a:t>Características básicas</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r>
                        <a:rPr lang="es-ES" sz="2400" kern="100">
                          <a:effectLst/>
                        </a:rPr>
                        <a:t>Di algún ejemplo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50645133"/>
                  </a:ext>
                </a:extLst>
              </a:tr>
              <a:tr h="0">
                <a:tc>
                  <a:txBody>
                    <a:bodyPr/>
                    <a:lstStyle/>
                    <a:p>
                      <a:pPr>
                        <a:lnSpc>
                          <a:spcPct val="115000"/>
                        </a:lnSpc>
                        <a:spcAft>
                          <a:spcPts val="800"/>
                        </a:spcAft>
                        <a:buNone/>
                      </a:pPr>
                      <a:r>
                        <a:rPr lang="es-ES" sz="2400" kern="100">
                          <a:effectLst/>
                        </a:rPr>
                        <a:t>Porífera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486318040"/>
                  </a:ext>
                </a:extLst>
              </a:tr>
              <a:tr h="0">
                <a:tc>
                  <a:txBody>
                    <a:bodyPr/>
                    <a:lstStyle/>
                    <a:p>
                      <a:pPr>
                        <a:lnSpc>
                          <a:spcPct val="115000"/>
                        </a:lnSpc>
                        <a:spcAft>
                          <a:spcPts val="800"/>
                        </a:spcAft>
                        <a:buNone/>
                      </a:pPr>
                      <a:r>
                        <a:rPr lang="es-ES" sz="2400" kern="100">
                          <a:effectLst/>
                        </a:rPr>
                        <a:t>Cnidaria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041149537"/>
                  </a:ext>
                </a:extLst>
              </a:tr>
              <a:tr h="0">
                <a:tc>
                  <a:txBody>
                    <a:bodyPr/>
                    <a:lstStyle/>
                    <a:p>
                      <a:pPr>
                        <a:lnSpc>
                          <a:spcPct val="115000"/>
                        </a:lnSpc>
                        <a:spcAft>
                          <a:spcPts val="800"/>
                        </a:spcAft>
                        <a:buNone/>
                      </a:pPr>
                      <a:r>
                        <a:rPr lang="es-ES" sz="2400" kern="100">
                          <a:effectLst/>
                        </a:rPr>
                        <a:t>Molusco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3229899487"/>
                  </a:ext>
                </a:extLst>
              </a:tr>
              <a:tr h="0">
                <a:tc>
                  <a:txBody>
                    <a:bodyPr/>
                    <a:lstStyle/>
                    <a:p>
                      <a:pPr>
                        <a:lnSpc>
                          <a:spcPct val="115000"/>
                        </a:lnSpc>
                        <a:spcAft>
                          <a:spcPts val="800"/>
                        </a:spcAft>
                        <a:buNone/>
                      </a:pPr>
                      <a:r>
                        <a:rPr lang="es-ES" sz="2400" kern="100">
                          <a:effectLst/>
                        </a:rPr>
                        <a:t>Nematodo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742849340"/>
                  </a:ext>
                </a:extLst>
              </a:tr>
              <a:tr h="0">
                <a:tc>
                  <a:txBody>
                    <a:bodyPr/>
                    <a:lstStyle/>
                    <a:p>
                      <a:pPr>
                        <a:lnSpc>
                          <a:spcPct val="115000"/>
                        </a:lnSpc>
                        <a:spcAft>
                          <a:spcPts val="800"/>
                        </a:spcAft>
                        <a:buNone/>
                      </a:pPr>
                      <a:r>
                        <a:rPr lang="es-ES" sz="2400" kern="100">
                          <a:effectLst/>
                        </a:rPr>
                        <a:t>Anélido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670370380"/>
                  </a:ext>
                </a:extLst>
              </a:tr>
              <a:tr h="0">
                <a:tc>
                  <a:txBody>
                    <a:bodyPr/>
                    <a:lstStyle/>
                    <a:p>
                      <a:pPr>
                        <a:lnSpc>
                          <a:spcPct val="115000"/>
                        </a:lnSpc>
                        <a:spcAft>
                          <a:spcPts val="800"/>
                        </a:spcAft>
                        <a:buNone/>
                      </a:pPr>
                      <a:r>
                        <a:rPr lang="es-ES" sz="2400" kern="100">
                          <a:effectLst/>
                        </a:rPr>
                        <a:t>Artrópodo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378006525"/>
                  </a:ext>
                </a:extLst>
              </a:tr>
              <a:tr h="0">
                <a:tc>
                  <a:txBody>
                    <a:bodyPr/>
                    <a:lstStyle/>
                    <a:p>
                      <a:pPr>
                        <a:lnSpc>
                          <a:spcPct val="115000"/>
                        </a:lnSpc>
                        <a:spcAft>
                          <a:spcPts val="800"/>
                        </a:spcAft>
                        <a:buNone/>
                      </a:pPr>
                      <a:r>
                        <a:rPr lang="es-ES" sz="2400" kern="100">
                          <a:effectLst/>
                        </a:rPr>
                        <a:t>Equinodermo</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487589875"/>
                  </a:ext>
                </a:extLst>
              </a:tr>
              <a:tr h="0">
                <a:tc>
                  <a:txBody>
                    <a:bodyPr/>
                    <a:lstStyle/>
                    <a:p>
                      <a:pPr>
                        <a:lnSpc>
                          <a:spcPct val="115000"/>
                        </a:lnSpc>
                        <a:spcAft>
                          <a:spcPts val="800"/>
                        </a:spcAft>
                        <a:buNone/>
                      </a:pPr>
                      <a:r>
                        <a:rPr lang="es-ES" sz="2400" kern="100">
                          <a:effectLst/>
                        </a:rPr>
                        <a:t>Cordado (Chordata)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09757946"/>
                  </a:ext>
                </a:extLst>
              </a:tr>
            </a:tbl>
          </a:graphicData>
        </a:graphic>
      </p:graphicFrame>
    </p:spTree>
    <p:extLst>
      <p:ext uri="{BB962C8B-B14F-4D97-AF65-F5344CB8AC3E}">
        <p14:creationId xmlns:p14="http://schemas.microsoft.com/office/powerpoint/2010/main" val="159407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772D8-41B6-9E1C-063A-714152CB05AC}"/>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E9D7799D-889E-C48F-E964-0BF0CB3359BE}"/>
              </a:ext>
            </a:extLst>
          </p:cNvPr>
          <p:cNvSpPr/>
          <p:nvPr/>
        </p:nvSpPr>
        <p:spPr>
          <a:xfrm>
            <a:off x="3429000" y="294774"/>
            <a:ext cx="2286000" cy="731520"/>
          </a:xfrm>
          <a:prstGeom prst="rect">
            <a:avLst/>
          </a:prstGeom>
          <a:solidFill>
            <a:srgbClr val="9BC2E6"/>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1"/>
            </a:pPr>
            <a:r>
              <a:rPr sz="2000" dirty="0"/>
              <a:t>Filo </a:t>
            </a:r>
            <a:r>
              <a:rPr sz="2000" dirty="0">
                <a:solidFill>
                  <a:schemeClr val="tx1"/>
                </a:solidFill>
              </a:rPr>
              <a:t>Arthropoda</a:t>
            </a:r>
          </a:p>
        </p:txBody>
      </p:sp>
      <p:sp>
        <p:nvSpPr>
          <p:cNvPr id="10" name="Rectangle 4">
            <a:extLst>
              <a:ext uri="{FF2B5EF4-FFF2-40B4-BE49-F238E27FC236}">
                <a16:creationId xmlns:a16="http://schemas.microsoft.com/office/drawing/2014/main" id="{947B16AE-EC87-A4C3-3095-91E77E8FBD1F}"/>
              </a:ext>
            </a:extLst>
          </p:cNvPr>
          <p:cNvSpPr/>
          <p:nvPr/>
        </p:nvSpPr>
        <p:spPr>
          <a:xfrm>
            <a:off x="96783" y="2526425"/>
            <a:ext cx="1883157" cy="861461"/>
          </a:xfrm>
          <a:prstGeom prst="rect">
            <a:avLst/>
          </a:prstGeom>
          <a:solidFill>
            <a:srgbClr val="C6EFCE"/>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0"/>
            </a:pPr>
            <a:r>
              <a:rPr lang="es-ES" sz="2000" dirty="0">
                <a:solidFill>
                  <a:schemeClr val="accent3">
                    <a:lumMod val="50000"/>
                  </a:schemeClr>
                </a:solidFill>
              </a:rPr>
              <a:t>Clase</a:t>
            </a:r>
            <a:r>
              <a:rPr lang="es-ES" sz="2000" dirty="0"/>
              <a:t> </a:t>
            </a:r>
            <a:r>
              <a:rPr sz="2000" b="1" dirty="0" err="1">
                <a:solidFill>
                  <a:schemeClr val="tx1"/>
                </a:solidFill>
              </a:rPr>
              <a:t>Insectos</a:t>
            </a:r>
            <a:endParaRPr sz="2000" b="1" dirty="0">
              <a:solidFill>
                <a:schemeClr val="tx1"/>
              </a:solidFill>
            </a:endParaRPr>
          </a:p>
          <a:p>
            <a:pPr algn="ctr"/>
            <a:r>
              <a:rPr sz="1600" dirty="0">
                <a:solidFill>
                  <a:srgbClr val="0070C0"/>
                </a:solidFill>
              </a:rPr>
              <a:t>(</a:t>
            </a:r>
            <a:r>
              <a:rPr sz="1600" dirty="0" err="1">
                <a:solidFill>
                  <a:srgbClr val="0070C0"/>
                </a:solidFill>
              </a:rPr>
              <a:t>moscas</a:t>
            </a:r>
            <a:r>
              <a:rPr sz="1600" dirty="0">
                <a:solidFill>
                  <a:srgbClr val="0070C0"/>
                </a:solidFill>
              </a:rPr>
              <a:t>, mariposas, </a:t>
            </a:r>
            <a:r>
              <a:rPr sz="1600" dirty="0" err="1">
                <a:solidFill>
                  <a:srgbClr val="0070C0"/>
                </a:solidFill>
              </a:rPr>
              <a:t>hormigas</a:t>
            </a:r>
            <a:r>
              <a:rPr sz="1600" dirty="0">
                <a:solidFill>
                  <a:srgbClr val="0070C0"/>
                </a:solidFill>
              </a:rPr>
              <a:t>)</a:t>
            </a:r>
          </a:p>
        </p:txBody>
      </p:sp>
      <p:sp>
        <p:nvSpPr>
          <p:cNvPr id="14" name="Rectangle 5">
            <a:extLst>
              <a:ext uri="{FF2B5EF4-FFF2-40B4-BE49-F238E27FC236}">
                <a16:creationId xmlns:a16="http://schemas.microsoft.com/office/drawing/2014/main" id="{302D0FF8-00BB-2372-C1F9-8B45F162E1ED}"/>
              </a:ext>
            </a:extLst>
          </p:cNvPr>
          <p:cNvSpPr/>
          <p:nvPr/>
        </p:nvSpPr>
        <p:spPr>
          <a:xfrm>
            <a:off x="1628334" y="3475115"/>
            <a:ext cx="2015637" cy="731520"/>
          </a:xfrm>
          <a:prstGeom prst="rect">
            <a:avLst/>
          </a:prstGeom>
          <a:solidFill>
            <a:srgbClr val="C6EFCE"/>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0"/>
            </a:pPr>
            <a:r>
              <a:rPr lang="es-ES" sz="2000" dirty="0">
                <a:solidFill>
                  <a:schemeClr val="accent3">
                    <a:lumMod val="50000"/>
                  </a:schemeClr>
                </a:solidFill>
              </a:rPr>
              <a:t>Clase</a:t>
            </a:r>
            <a:r>
              <a:rPr lang="es-ES" sz="2000" dirty="0"/>
              <a:t> </a:t>
            </a:r>
            <a:r>
              <a:rPr sz="2000" b="1" dirty="0" err="1">
                <a:solidFill>
                  <a:schemeClr val="tx1"/>
                </a:solidFill>
              </a:rPr>
              <a:t>Arácnidos</a:t>
            </a:r>
            <a:endParaRPr sz="2000" b="1" dirty="0">
              <a:solidFill>
                <a:schemeClr val="tx1"/>
              </a:solidFill>
            </a:endParaRPr>
          </a:p>
          <a:p>
            <a:pPr algn="ctr"/>
            <a:r>
              <a:rPr sz="1600" dirty="0">
                <a:solidFill>
                  <a:srgbClr val="0070C0"/>
                </a:solidFill>
              </a:rPr>
              <a:t>(</a:t>
            </a:r>
            <a:r>
              <a:rPr sz="1600" dirty="0" err="1">
                <a:solidFill>
                  <a:srgbClr val="0070C0"/>
                </a:solidFill>
              </a:rPr>
              <a:t>arañas</a:t>
            </a:r>
            <a:r>
              <a:rPr sz="1600" dirty="0">
                <a:solidFill>
                  <a:srgbClr val="0070C0"/>
                </a:solidFill>
              </a:rPr>
              <a:t>, </a:t>
            </a:r>
            <a:r>
              <a:rPr sz="1600" dirty="0" err="1">
                <a:solidFill>
                  <a:srgbClr val="0070C0"/>
                </a:solidFill>
              </a:rPr>
              <a:t>escorpiones</a:t>
            </a:r>
            <a:r>
              <a:rPr sz="1600" dirty="0">
                <a:solidFill>
                  <a:srgbClr val="0070C0"/>
                </a:solidFill>
              </a:rPr>
              <a:t>)</a:t>
            </a:r>
          </a:p>
        </p:txBody>
      </p:sp>
      <p:sp>
        <p:nvSpPr>
          <p:cNvPr id="30" name="Rectangle 6">
            <a:extLst>
              <a:ext uri="{FF2B5EF4-FFF2-40B4-BE49-F238E27FC236}">
                <a16:creationId xmlns:a16="http://schemas.microsoft.com/office/drawing/2014/main" id="{E5EC37EC-0D7D-34FA-6353-EFF30D458A77}"/>
              </a:ext>
            </a:extLst>
          </p:cNvPr>
          <p:cNvSpPr/>
          <p:nvPr/>
        </p:nvSpPr>
        <p:spPr>
          <a:xfrm>
            <a:off x="3462202" y="4257950"/>
            <a:ext cx="2015638" cy="731520"/>
          </a:xfrm>
          <a:prstGeom prst="rect">
            <a:avLst/>
          </a:prstGeom>
          <a:solidFill>
            <a:srgbClr val="C6EFCE"/>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0"/>
            </a:pPr>
            <a:r>
              <a:rPr lang="es-ES" sz="2000" dirty="0">
                <a:solidFill>
                  <a:schemeClr val="accent3">
                    <a:lumMod val="50000"/>
                  </a:schemeClr>
                </a:solidFill>
              </a:rPr>
              <a:t>Clase</a:t>
            </a:r>
            <a:r>
              <a:rPr lang="es-ES" sz="2000" dirty="0"/>
              <a:t> </a:t>
            </a:r>
            <a:r>
              <a:rPr sz="2000" b="1" dirty="0" err="1">
                <a:solidFill>
                  <a:schemeClr val="tx1"/>
                </a:solidFill>
              </a:rPr>
              <a:t>Crustáceos</a:t>
            </a:r>
            <a:endParaRPr sz="2000" b="1" dirty="0">
              <a:solidFill>
                <a:schemeClr val="tx1"/>
              </a:solidFill>
            </a:endParaRPr>
          </a:p>
          <a:p>
            <a:pPr algn="ctr"/>
            <a:r>
              <a:rPr sz="1600" dirty="0">
                <a:solidFill>
                  <a:srgbClr val="0070C0"/>
                </a:solidFill>
              </a:rPr>
              <a:t>(</a:t>
            </a:r>
            <a:r>
              <a:rPr sz="1600" dirty="0" err="1">
                <a:solidFill>
                  <a:srgbClr val="0070C0"/>
                </a:solidFill>
              </a:rPr>
              <a:t>cangrejos</a:t>
            </a:r>
            <a:r>
              <a:rPr sz="1600" dirty="0">
                <a:solidFill>
                  <a:srgbClr val="0070C0"/>
                </a:solidFill>
              </a:rPr>
              <a:t>, langostas)</a:t>
            </a:r>
          </a:p>
        </p:txBody>
      </p:sp>
      <p:sp>
        <p:nvSpPr>
          <p:cNvPr id="31" name="Rectangle 7">
            <a:extLst>
              <a:ext uri="{FF2B5EF4-FFF2-40B4-BE49-F238E27FC236}">
                <a16:creationId xmlns:a16="http://schemas.microsoft.com/office/drawing/2014/main" id="{5DA30148-6B3C-0000-026F-A235925B0136}"/>
              </a:ext>
            </a:extLst>
          </p:cNvPr>
          <p:cNvSpPr/>
          <p:nvPr/>
        </p:nvSpPr>
        <p:spPr>
          <a:xfrm>
            <a:off x="5177094" y="1461997"/>
            <a:ext cx="2286000" cy="861461"/>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0"/>
            </a:pPr>
            <a:r>
              <a:rPr lang="es-ES" sz="2000" dirty="0">
                <a:solidFill>
                  <a:schemeClr val="accent3">
                    <a:lumMod val="50000"/>
                  </a:schemeClr>
                </a:solidFill>
              </a:rPr>
              <a:t>Subfilo</a:t>
            </a:r>
            <a:r>
              <a:rPr lang="es-ES" sz="2000" dirty="0"/>
              <a:t> </a:t>
            </a:r>
            <a:r>
              <a:rPr sz="2000" b="1" dirty="0">
                <a:solidFill>
                  <a:schemeClr val="tx1"/>
                </a:solidFill>
              </a:rPr>
              <a:t>M</a:t>
            </a:r>
            <a:r>
              <a:rPr lang="es-ES" sz="2000" b="1" dirty="0">
                <a:solidFill>
                  <a:schemeClr val="tx1"/>
                </a:solidFill>
              </a:rPr>
              <a:t>y</a:t>
            </a:r>
            <a:r>
              <a:rPr sz="2000" b="1" dirty="0" err="1">
                <a:solidFill>
                  <a:schemeClr val="tx1"/>
                </a:solidFill>
              </a:rPr>
              <a:t>ri</a:t>
            </a:r>
            <a:r>
              <a:rPr lang="es-ES" sz="2000" b="1" dirty="0">
                <a:solidFill>
                  <a:schemeClr val="tx1"/>
                </a:solidFill>
              </a:rPr>
              <a:t>a</a:t>
            </a:r>
            <a:r>
              <a:rPr sz="2000" b="1" dirty="0">
                <a:solidFill>
                  <a:schemeClr val="tx1"/>
                </a:solidFill>
              </a:rPr>
              <a:t>pod</a:t>
            </a:r>
            <a:r>
              <a:rPr lang="es-ES" sz="2000" b="1" dirty="0">
                <a:solidFill>
                  <a:schemeClr val="tx1"/>
                </a:solidFill>
              </a:rPr>
              <a:t>a</a:t>
            </a:r>
            <a:endParaRPr sz="2000" b="1" dirty="0">
              <a:solidFill>
                <a:schemeClr val="tx1"/>
              </a:solidFill>
            </a:endParaRPr>
          </a:p>
          <a:p>
            <a:pPr algn="ctr"/>
            <a:r>
              <a:rPr dirty="0">
                <a:solidFill>
                  <a:srgbClr val="0070C0"/>
                </a:solidFill>
              </a:rPr>
              <a:t>(</a:t>
            </a:r>
            <a:r>
              <a:rPr dirty="0" err="1">
                <a:solidFill>
                  <a:srgbClr val="0070C0"/>
                </a:solidFill>
              </a:rPr>
              <a:t>ciempiés</a:t>
            </a:r>
            <a:r>
              <a:rPr dirty="0">
                <a:solidFill>
                  <a:srgbClr val="0070C0"/>
                </a:solidFill>
              </a:rPr>
              <a:t>, </a:t>
            </a:r>
            <a:r>
              <a:rPr dirty="0" err="1">
                <a:solidFill>
                  <a:srgbClr val="0070C0"/>
                </a:solidFill>
              </a:rPr>
              <a:t>milpiés</a:t>
            </a:r>
            <a:r>
              <a:rPr dirty="0">
                <a:solidFill>
                  <a:srgbClr val="0070C0"/>
                </a:solidFill>
              </a:rPr>
              <a:t>)</a:t>
            </a:r>
          </a:p>
        </p:txBody>
      </p:sp>
      <p:sp>
        <p:nvSpPr>
          <p:cNvPr id="32" name="Rectangle 8">
            <a:extLst>
              <a:ext uri="{FF2B5EF4-FFF2-40B4-BE49-F238E27FC236}">
                <a16:creationId xmlns:a16="http://schemas.microsoft.com/office/drawing/2014/main" id="{84EACD68-63CD-9985-0730-0AA9703022CF}"/>
              </a:ext>
            </a:extLst>
          </p:cNvPr>
          <p:cNvSpPr/>
          <p:nvPr/>
        </p:nvSpPr>
        <p:spPr>
          <a:xfrm>
            <a:off x="215400" y="4336180"/>
            <a:ext cx="1645922" cy="635267"/>
          </a:xfrm>
          <a:prstGeom prst="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 typeface="Arial" panose="020B0604020202020204" pitchFamily="34" charset="0"/>
              <a:buChar char="•"/>
              <a:defRPr sz="1200" b="0"/>
            </a:pPr>
            <a:r>
              <a:rPr b="1" dirty="0">
                <a:solidFill>
                  <a:schemeClr val="tx1">
                    <a:lumMod val="75000"/>
                    <a:lumOff val="25000"/>
                  </a:schemeClr>
                </a:solidFill>
              </a:rPr>
              <a:t>3 pares de patas </a:t>
            </a:r>
            <a:endParaRPr lang="es-ES" b="1" dirty="0">
              <a:solidFill>
                <a:schemeClr val="tx1">
                  <a:lumMod val="75000"/>
                  <a:lumOff val="25000"/>
                </a:schemeClr>
              </a:solidFill>
            </a:endParaRPr>
          </a:p>
          <a:p>
            <a:pPr marL="171450" indent="-171450">
              <a:buFont typeface="Arial" panose="020B0604020202020204" pitchFamily="34" charset="0"/>
              <a:buChar char="•"/>
              <a:defRPr sz="1200" b="0"/>
            </a:pPr>
            <a:r>
              <a:rPr b="1" dirty="0">
                <a:solidFill>
                  <a:schemeClr val="tx1">
                    <a:lumMod val="75000"/>
                    <a:lumOff val="25000"/>
                  </a:schemeClr>
                </a:solidFill>
              </a:rPr>
              <a:t>2 </a:t>
            </a:r>
            <a:r>
              <a:rPr b="1" dirty="0" err="1">
                <a:solidFill>
                  <a:schemeClr val="tx1">
                    <a:lumMod val="75000"/>
                    <a:lumOff val="25000"/>
                  </a:schemeClr>
                </a:solidFill>
              </a:rPr>
              <a:t>antenas</a:t>
            </a:r>
            <a:r>
              <a:rPr b="1" dirty="0">
                <a:solidFill>
                  <a:schemeClr val="tx1">
                    <a:lumMod val="75000"/>
                    <a:lumOff val="25000"/>
                  </a:schemeClr>
                </a:solidFill>
              </a:rPr>
              <a:t> </a:t>
            </a:r>
            <a:endParaRPr lang="es-ES" b="1" dirty="0">
              <a:solidFill>
                <a:schemeClr val="tx1">
                  <a:lumMod val="75000"/>
                  <a:lumOff val="25000"/>
                </a:schemeClr>
              </a:solidFill>
            </a:endParaRPr>
          </a:p>
          <a:p>
            <a:pPr marL="171450" indent="-171450">
              <a:buFont typeface="Arial" panose="020B0604020202020204" pitchFamily="34" charset="0"/>
              <a:buChar char="•"/>
              <a:defRPr sz="1200" b="0"/>
            </a:pPr>
            <a:r>
              <a:rPr lang="es-ES" b="1" dirty="0">
                <a:solidFill>
                  <a:schemeClr val="tx1">
                    <a:lumMod val="75000"/>
                    <a:lumOff val="25000"/>
                  </a:schemeClr>
                </a:solidFill>
              </a:rPr>
              <a:t>C</a:t>
            </a:r>
            <a:r>
              <a:rPr b="1" dirty="0" err="1">
                <a:solidFill>
                  <a:schemeClr val="tx1">
                    <a:lumMod val="75000"/>
                    <a:lumOff val="25000"/>
                  </a:schemeClr>
                </a:solidFill>
              </a:rPr>
              <a:t>uerpo</a:t>
            </a:r>
            <a:r>
              <a:rPr b="1" dirty="0">
                <a:solidFill>
                  <a:schemeClr val="tx1">
                    <a:lumMod val="75000"/>
                    <a:lumOff val="25000"/>
                  </a:schemeClr>
                </a:solidFill>
              </a:rPr>
              <a:t> </a:t>
            </a:r>
            <a:r>
              <a:rPr b="1" dirty="0" err="1">
                <a:solidFill>
                  <a:schemeClr val="tx1">
                    <a:lumMod val="75000"/>
                    <a:lumOff val="25000"/>
                  </a:schemeClr>
                </a:solidFill>
              </a:rPr>
              <a:t>en</a:t>
            </a:r>
            <a:r>
              <a:rPr b="1" dirty="0">
                <a:solidFill>
                  <a:schemeClr val="tx1">
                    <a:lumMod val="75000"/>
                    <a:lumOff val="25000"/>
                  </a:schemeClr>
                </a:solidFill>
              </a:rPr>
              <a:t> 3 partes</a:t>
            </a:r>
          </a:p>
        </p:txBody>
      </p:sp>
      <p:sp>
        <p:nvSpPr>
          <p:cNvPr id="34" name="Rectangle 9">
            <a:extLst>
              <a:ext uri="{FF2B5EF4-FFF2-40B4-BE49-F238E27FC236}">
                <a16:creationId xmlns:a16="http://schemas.microsoft.com/office/drawing/2014/main" id="{984667A6-3EEC-5408-23C6-23ADEFE02D15}"/>
              </a:ext>
            </a:extLst>
          </p:cNvPr>
          <p:cNvSpPr/>
          <p:nvPr/>
        </p:nvSpPr>
        <p:spPr>
          <a:xfrm>
            <a:off x="1470894" y="5097590"/>
            <a:ext cx="1623463" cy="696027"/>
          </a:xfrm>
          <a:prstGeom prst="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 typeface="Arial" panose="020B0604020202020204" pitchFamily="34" charset="0"/>
              <a:buChar char="•"/>
              <a:defRPr sz="1200" b="0"/>
            </a:pPr>
            <a:r>
              <a:rPr sz="1200" b="1" dirty="0">
                <a:solidFill>
                  <a:schemeClr val="tx1">
                    <a:lumMod val="75000"/>
                    <a:lumOff val="25000"/>
                  </a:schemeClr>
                </a:solidFill>
              </a:rPr>
              <a:t>4 pares de patas </a:t>
            </a:r>
            <a:endParaRPr lang="es-ES" sz="1200" b="1" dirty="0">
              <a:solidFill>
                <a:schemeClr val="tx1">
                  <a:lumMod val="75000"/>
                  <a:lumOff val="25000"/>
                </a:schemeClr>
              </a:solidFill>
            </a:endParaRPr>
          </a:p>
          <a:p>
            <a:pPr marL="171450" indent="-171450">
              <a:buFont typeface="Arial" panose="020B0604020202020204" pitchFamily="34" charset="0"/>
              <a:buChar char="•"/>
              <a:defRPr sz="1200" b="0"/>
            </a:pPr>
            <a:r>
              <a:rPr lang="es-ES" sz="1200" b="1" dirty="0">
                <a:solidFill>
                  <a:schemeClr val="tx1">
                    <a:lumMod val="75000"/>
                    <a:lumOff val="25000"/>
                  </a:schemeClr>
                </a:solidFill>
              </a:rPr>
              <a:t>S</a:t>
            </a:r>
            <a:r>
              <a:rPr sz="1200" b="1" dirty="0">
                <a:solidFill>
                  <a:schemeClr val="tx1">
                    <a:lumMod val="75000"/>
                    <a:lumOff val="25000"/>
                  </a:schemeClr>
                </a:solidFill>
              </a:rPr>
              <a:t>in </a:t>
            </a:r>
            <a:r>
              <a:rPr sz="1200" b="1" dirty="0" err="1">
                <a:solidFill>
                  <a:schemeClr val="tx1">
                    <a:lumMod val="75000"/>
                    <a:lumOff val="25000"/>
                  </a:schemeClr>
                </a:solidFill>
              </a:rPr>
              <a:t>antenas</a:t>
            </a:r>
            <a:r>
              <a:rPr lang="es-ES" sz="1200" b="1" dirty="0">
                <a:solidFill>
                  <a:schemeClr val="tx1">
                    <a:lumMod val="75000"/>
                    <a:lumOff val="25000"/>
                  </a:schemeClr>
                </a:solidFill>
              </a:rPr>
              <a:t> </a:t>
            </a:r>
          </a:p>
          <a:p>
            <a:pPr marL="171450" indent="-171450">
              <a:buFont typeface="Arial" panose="020B0604020202020204" pitchFamily="34" charset="0"/>
              <a:buChar char="•"/>
              <a:defRPr sz="1200" b="0"/>
            </a:pPr>
            <a:r>
              <a:rPr lang="es-ES" sz="1200" b="1" dirty="0">
                <a:solidFill>
                  <a:schemeClr val="tx1">
                    <a:lumMod val="75000"/>
                    <a:lumOff val="25000"/>
                  </a:schemeClr>
                </a:solidFill>
              </a:rPr>
              <a:t>C</a:t>
            </a:r>
            <a:r>
              <a:rPr sz="1200" b="1" dirty="0" err="1">
                <a:solidFill>
                  <a:schemeClr val="tx1">
                    <a:lumMod val="75000"/>
                    <a:lumOff val="25000"/>
                  </a:schemeClr>
                </a:solidFill>
              </a:rPr>
              <a:t>uerpo</a:t>
            </a:r>
            <a:r>
              <a:rPr sz="1200" b="1" dirty="0">
                <a:solidFill>
                  <a:schemeClr val="tx1">
                    <a:lumMod val="75000"/>
                    <a:lumOff val="25000"/>
                  </a:schemeClr>
                </a:solidFill>
              </a:rPr>
              <a:t> </a:t>
            </a:r>
            <a:r>
              <a:rPr sz="1200" b="1" dirty="0" err="1">
                <a:solidFill>
                  <a:schemeClr val="tx1">
                    <a:lumMod val="75000"/>
                    <a:lumOff val="25000"/>
                  </a:schemeClr>
                </a:solidFill>
              </a:rPr>
              <a:t>en</a:t>
            </a:r>
            <a:r>
              <a:rPr sz="1200" b="1" dirty="0">
                <a:solidFill>
                  <a:schemeClr val="tx1">
                    <a:lumMod val="75000"/>
                    <a:lumOff val="25000"/>
                  </a:schemeClr>
                </a:solidFill>
              </a:rPr>
              <a:t> 2 partes</a:t>
            </a:r>
          </a:p>
        </p:txBody>
      </p:sp>
      <p:sp>
        <p:nvSpPr>
          <p:cNvPr id="37" name="Rectangle 10">
            <a:extLst>
              <a:ext uri="{FF2B5EF4-FFF2-40B4-BE49-F238E27FC236}">
                <a16:creationId xmlns:a16="http://schemas.microsoft.com/office/drawing/2014/main" id="{8307829C-A1D1-9645-5D92-E4A8E1FB359A}"/>
              </a:ext>
            </a:extLst>
          </p:cNvPr>
          <p:cNvSpPr/>
          <p:nvPr/>
        </p:nvSpPr>
        <p:spPr>
          <a:xfrm>
            <a:off x="3327021" y="5119849"/>
            <a:ext cx="2286000" cy="673768"/>
          </a:xfrm>
          <a:prstGeom prst="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 typeface="Arial" panose="020B0604020202020204" pitchFamily="34" charset="0"/>
              <a:buChar char="•"/>
              <a:defRPr sz="1200" b="0"/>
            </a:pPr>
            <a:r>
              <a:rPr sz="1200" b="1" dirty="0">
                <a:solidFill>
                  <a:schemeClr val="tx1">
                    <a:lumMod val="75000"/>
                    <a:lumOff val="25000"/>
                  </a:schemeClr>
                </a:solidFill>
              </a:rPr>
              <a:t>5 o </a:t>
            </a:r>
            <a:r>
              <a:rPr sz="1200" b="1" dirty="0" err="1">
                <a:solidFill>
                  <a:schemeClr val="tx1">
                    <a:lumMod val="75000"/>
                    <a:lumOff val="25000"/>
                  </a:schemeClr>
                </a:solidFill>
              </a:rPr>
              <a:t>más</a:t>
            </a:r>
            <a:r>
              <a:rPr sz="1200" b="1" dirty="0">
                <a:solidFill>
                  <a:schemeClr val="tx1">
                    <a:lumMod val="75000"/>
                    <a:lumOff val="25000"/>
                  </a:schemeClr>
                </a:solidFill>
              </a:rPr>
              <a:t> pares de patas </a:t>
            </a:r>
            <a:endParaRPr lang="es-ES" sz="1200" b="1" dirty="0">
              <a:solidFill>
                <a:schemeClr val="tx1">
                  <a:lumMod val="75000"/>
                  <a:lumOff val="25000"/>
                </a:schemeClr>
              </a:solidFill>
            </a:endParaRPr>
          </a:p>
          <a:p>
            <a:pPr marL="171450" indent="-171450">
              <a:buFont typeface="Arial" panose="020B0604020202020204" pitchFamily="34" charset="0"/>
              <a:buChar char="•"/>
              <a:defRPr sz="1200" b="0"/>
            </a:pPr>
            <a:r>
              <a:rPr sz="1200" b="1" dirty="0">
                <a:solidFill>
                  <a:schemeClr val="tx1">
                    <a:lumMod val="75000"/>
                    <a:lumOff val="25000"/>
                  </a:schemeClr>
                </a:solidFill>
              </a:rPr>
              <a:t>2 </a:t>
            </a:r>
            <a:r>
              <a:rPr sz="1200" b="1" dirty="0" err="1">
                <a:solidFill>
                  <a:schemeClr val="tx1">
                    <a:lumMod val="75000"/>
                    <a:lumOff val="25000"/>
                  </a:schemeClr>
                </a:solidFill>
              </a:rPr>
              <a:t>antenas</a:t>
            </a:r>
            <a:r>
              <a:rPr lang="es-ES" sz="1200" b="1" dirty="0">
                <a:solidFill>
                  <a:schemeClr val="tx1">
                    <a:lumMod val="75000"/>
                    <a:lumOff val="25000"/>
                  </a:schemeClr>
                </a:solidFill>
              </a:rPr>
              <a:t> </a:t>
            </a:r>
          </a:p>
          <a:p>
            <a:pPr marL="171450" indent="-171450">
              <a:buFont typeface="Arial" panose="020B0604020202020204" pitchFamily="34" charset="0"/>
              <a:buChar char="•"/>
              <a:defRPr sz="1200" b="0"/>
            </a:pPr>
            <a:r>
              <a:rPr lang="es-ES" sz="1200" b="1" dirty="0">
                <a:solidFill>
                  <a:schemeClr val="tx1">
                    <a:lumMod val="75000"/>
                    <a:lumOff val="25000"/>
                  </a:schemeClr>
                </a:solidFill>
              </a:rPr>
              <a:t>P</a:t>
            </a:r>
            <a:r>
              <a:rPr sz="1200" b="1" dirty="0" err="1">
                <a:solidFill>
                  <a:schemeClr val="tx1">
                    <a:lumMod val="75000"/>
                    <a:lumOff val="25000"/>
                  </a:schemeClr>
                </a:solidFill>
              </a:rPr>
              <a:t>rincipalmente</a:t>
            </a:r>
            <a:r>
              <a:rPr sz="1200" b="1" dirty="0">
                <a:solidFill>
                  <a:schemeClr val="tx1">
                    <a:lumMod val="75000"/>
                    <a:lumOff val="25000"/>
                  </a:schemeClr>
                </a:solidFill>
              </a:rPr>
              <a:t> </a:t>
            </a:r>
            <a:r>
              <a:rPr sz="1200" b="1" dirty="0" err="1">
                <a:solidFill>
                  <a:schemeClr val="tx1">
                    <a:lumMod val="75000"/>
                    <a:lumOff val="25000"/>
                  </a:schemeClr>
                </a:solidFill>
              </a:rPr>
              <a:t>acuáticos</a:t>
            </a:r>
            <a:endParaRPr sz="1200" b="1" dirty="0">
              <a:solidFill>
                <a:schemeClr val="tx1">
                  <a:lumMod val="75000"/>
                  <a:lumOff val="25000"/>
                </a:schemeClr>
              </a:solidFill>
            </a:endParaRPr>
          </a:p>
        </p:txBody>
      </p:sp>
      <p:sp>
        <p:nvSpPr>
          <p:cNvPr id="39" name="Rectangle 11">
            <a:extLst>
              <a:ext uri="{FF2B5EF4-FFF2-40B4-BE49-F238E27FC236}">
                <a16:creationId xmlns:a16="http://schemas.microsoft.com/office/drawing/2014/main" id="{DE5616D4-4164-3E03-2059-3DC4342AAACD}"/>
              </a:ext>
            </a:extLst>
          </p:cNvPr>
          <p:cNvSpPr/>
          <p:nvPr/>
        </p:nvSpPr>
        <p:spPr>
          <a:xfrm>
            <a:off x="5749345" y="5346641"/>
            <a:ext cx="2285999" cy="626844"/>
          </a:xfrm>
          <a:prstGeom prst="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 typeface="Arial" panose="020B0604020202020204" pitchFamily="34" charset="0"/>
              <a:buChar char="•"/>
              <a:defRPr sz="1200" b="0"/>
            </a:pPr>
            <a:r>
              <a:rPr lang="es-ES" sz="1200" b="1" dirty="0">
                <a:solidFill>
                  <a:schemeClr val="tx1">
                    <a:lumMod val="75000"/>
                    <a:lumOff val="25000"/>
                  </a:schemeClr>
                </a:solidFill>
              </a:rPr>
              <a:t>Un par de patas por segmento</a:t>
            </a:r>
          </a:p>
          <a:p>
            <a:pPr marL="171450" indent="-171450">
              <a:buFont typeface="Arial" panose="020B0604020202020204" pitchFamily="34" charset="0"/>
              <a:buChar char="•"/>
              <a:defRPr sz="1200" b="0"/>
            </a:pPr>
            <a:r>
              <a:rPr lang="es-ES" sz="1200" b="1" dirty="0">
                <a:solidFill>
                  <a:schemeClr val="tx1">
                    <a:lumMod val="75000"/>
                    <a:lumOff val="25000"/>
                  </a:schemeClr>
                </a:solidFill>
              </a:rPr>
              <a:t>Cuerpo aplanado</a:t>
            </a:r>
          </a:p>
        </p:txBody>
      </p:sp>
      <p:cxnSp>
        <p:nvCxnSpPr>
          <p:cNvPr id="40" name="Connector 12">
            <a:extLst>
              <a:ext uri="{FF2B5EF4-FFF2-40B4-BE49-F238E27FC236}">
                <a16:creationId xmlns:a16="http://schemas.microsoft.com/office/drawing/2014/main" id="{9CBB6789-2115-D07E-0992-F6C6D6605FC3}"/>
              </a:ext>
            </a:extLst>
          </p:cNvPr>
          <p:cNvCxnSpPr>
            <a:cxnSpLocks/>
            <a:stCxn id="2" idx="2"/>
            <a:endCxn id="10" idx="0"/>
          </p:cNvCxnSpPr>
          <p:nvPr/>
        </p:nvCxnSpPr>
        <p:spPr>
          <a:xfrm flipH="1">
            <a:off x="1038362" y="1026294"/>
            <a:ext cx="3533638" cy="1500131"/>
          </a:xfrm>
          <a:prstGeom prst="line">
            <a:avLst/>
          </a:prstGeom>
          <a:ln/>
        </p:spPr>
        <p:style>
          <a:lnRef idx="2">
            <a:schemeClr val="dk1"/>
          </a:lnRef>
          <a:fillRef idx="0">
            <a:schemeClr val="dk1"/>
          </a:fillRef>
          <a:effectRef idx="1">
            <a:schemeClr val="dk1"/>
          </a:effectRef>
          <a:fontRef idx="minor">
            <a:schemeClr val="tx1"/>
          </a:fontRef>
        </p:style>
      </p:cxnSp>
      <p:cxnSp>
        <p:nvCxnSpPr>
          <p:cNvPr id="41" name="Connector 13">
            <a:extLst>
              <a:ext uri="{FF2B5EF4-FFF2-40B4-BE49-F238E27FC236}">
                <a16:creationId xmlns:a16="http://schemas.microsoft.com/office/drawing/2014/main" id="{D35051CA-8DC7-FF30-2485-EA5813B88E07}"/>
              </a:ext>
            </a:extLst>
          </p:cNvPr>
          <p:cNvCxnSpPr>
            <a:cxnSpLocks/>
            <a:stCxn id="2" idx="2"/>
            <a:endCxn id="14" idx="0"/>
          </p:cNvCxnSpPr>
          <p:nvPr/>
        </p:nvCxnSpPr>
        <p:spPr>
          <a:xfrm flipH="1">
            <a:off x="2636153" y="1026294"/>
            <a:ext cx="1935847" cy="2448821"/>
          </a:xfrm>
          <a:prstGeom prst="line">
            <a:avLst/>
          </a:prstGeom>
          <a:ln/>
        </p:spPr>
        <p:style>
          <a:lnRef idx="2">
            <a:schemeClr val="dk1"/>
          </a:lnRef>
          <a:fillRef idx="0">
            <a:schemeClr val="dk1"/>
          </a:fillRef>
          <a:effectRef idx="1">
            <a:schemeClr val="dk1"/>
          </a:effectRef>
          <a:fontRef idx="minor">
            <a:schemeClr val="tx1"/>
          </a:fontRef>
        </p:style>
      </p:cxnSp>
      <p:cxnSp>
        <p:nvCxnSpPr>
          <p:cNvPr id="42" name="Connector 14">
            <a:extLst>
              <a:ext uri="{FF2B5EF4-FFF2-40B4-BE49-F238E27FC236}">
                <a16:creationId xmlns:a16="http://schemas.microsoft.com/office/drawing/2014/main" id="{33028D7B-1F42-472B-FB39-A8F0F8F5F4D1}"/>
              </a:ext>
            </a:extLst>
          </p:cNvPr>
          <p:cNvCxnSpPr>
            <a:cxnSpLocks/>
            <a:stCxn id="2" idx="2"/>
            <a:endCxn id="31" idx="0"/>
          </p:cNvCxnSpPr>
          <p:nvPr/>
        </p:nvCxnSpPr>
        <p:spPr>
          <a:xfrm>
            <a:off x="4572000" y="1026294"/>
            <a:ext cx="1748094" cy="435703"/>
          </a:xfrm>
          <a:prstGeom prst="line">
            <a:avLst/>
          </a:prstGeom>
          <a:ln/>
        </p:spPr>
        <p:style>
          <a:lnRef idx="2">
            <a:schemeClr val="dk1"/>
          </a:lnRef>
          <a:fillRef idx="0">
            <a:schemeClr val="dk1"/>
          </a:fillRef>
          <a:effectRef idx="1">
            <a:schemeClr val="dk1"/>
          </a:effectRef>
          <a:fontRef idx="minor">
            <a:schemeClr val="tx1"/>
          </a:fontRef>
        </p:style>
      </p:cxnSp>
      <p:cxnSp>
        <p:nvCxnSpPr>
          <p:cNvPr id="43" name="Connector 15">
            <a:extLst>
              <a:ext uri="{FF2B5EF4-FFF2-40B4-BE49-F238E27FC236}">
                <a16:creationId xmlns:a16="http://schemas.microsoft.com/office/drawing/2014/main" id="{E0B6D99E-732C-D6F8-259F-D6BE4A1904FC}"/>
              </a:ext>
            </a:extLst>
          </p:cNvPr>
          <p:cNvCxnSpPr>
            <a:cxnSpLocks/>
            <a:stCxn id="2" idx="2"/>
            <a:endCxn id="30" idx="0"/>
          </p:cNvCxnSpPr>
          <p:nvPr/>
        </p:nvCxnSpPr>
        <p:spPr>
          <a:xfrm flipH="1">
            <a:off x="4470021" y="1026294"/>
            <a:ext cx="101979" cy="3231656"/>
          </a:xfrm>
          <a:prstGeom prst="line">
            <a:avLst/>
          </a:prstGeom>
          <a:ln/>
        </p:spPr>
        <p:style>
          <a:lnRef idx="2">
            <a:schemeClr val="dk1"/>
          </a:lnRef>
          <a:fillRef idx="0">
            <a:schemeClr val="dk1"/>
          </a:fillRef>
          <a:effectRef idx="1">
            <a:schemeClr val="dk1"/>
          </a:effectRef>
          <a:fontRef idx="minor">
            <a:schemeClr val="tx1"/>
          </a:fontRef>
        </p:style>
      </p:cxnSp>
      <p:cxnSp>
        <p:nvCxnSpPr>
          <p:cNvPr id="59" name="Conector recto 58">
            <a:extLst>
              <a:ext uri="{FF2B5EF4-FFF2-40B4-BE49-F238E27FC236}">
                <a16:creationId xmlns:a16="http://schemas.microsoft.com/office/drawing/2014/main" id="{AC533FB8-B07E-8254-B3C4-693587D4B4DE}"/>
              </a:ext>
            </a:extLst>
          </p:cNvPr>
          <p:cNvCxnSpPr>
            <a:cxnSpLocks/>
            <a:stCxn id="10" idx="2"/>
            <a:endCxn id="32" idx="0"/>
          </p:cNvCxnSpPr>
          <p:nvPr/>
        </p:nvCxnSpPr>
        <p:spPr>
          <a:xfrm flipH="1">
            <a:off x="1038361" y="3387886"/>
            <a:ext cx="1" cy="948294"/>
          </a:xfrm>
          <a:prstGeom prst="line">
            <a:avLst/>
          </a:prstGeom>
        </p:spPr>
        <p:style>
          <a:lnRef idx="2">
            <a:schemeClr val="dk1"/>
          </a:lnRef>
          <a:fillRef idx="0">
            <a:schemeClr val="dk1"/>
          </a:fillRef>
          <a:effectRef idx="1">
            <a:schemeClr val="dk1"/>
          </a:effectRef>
          <a:fontRef idx="minor">
            <a:schemeClr val="tx1"/>
          </a:fontRef>
        </p:style>
      </p:cxnSp>
      <p:cxnSp>
        <p:nvCxnSpPr>
          <p:cNvPr id="63" name="Conector recto 62">
            <a:extLst>
              <a:ext uri="{FF2B5EF4-FFF2-40B4-BE49-F238E27FC236}">
                <a16:creationId xmlns:a16="http://schemas.microsoft.com/office/drawing/2014/main" id="{5841A03A-E364-1A51-8CDB-C71FF1643561}"/>
              </a:ext>
            </a:extLst>
          </p:cNvPr>
          <p:cNvCxnSpPr>
            <a:cxnSpLocks/>
          </p:cNvCxnSpPr>
          <p:nvPr/>
        </p:nvCxnSpPr>
        <p:spPr>
          <a:xfrm flipH="1">
            <a:off x="2324400" y="4206635"/>
            <a:ext cx="7710" cy="880511"/>
          </a:xfrm>
          <a:prstGeom prst="line">
            <a:avLst/>
          </a:prstGeom>
        </p:spPr>
        <p:style>
          <a:lnRef idx="2">
            <a:schemeClr val="dk1"/>
          </a:lnRef>
          <a:fillRef idx="0">
            <a:schemeClr val="dk1"/>
          </a:fillRef>
          <a:effectRef idx="1">
            <a:schemeClr val="dk1"/>
          </a:effectRef>
          <a:fontRef idx="minor">
            <a:schemeClr val="tx1"/>
          </a:fontRef>
        </p:style>
      </p:cxnSp>
      <p:cxnSp>
        <p:nvCxnSpPr>
          <p:cNvPr id="64" name="Conector recto 63">
            <a:extLst>
              <a:ext uri="{FF2B5EF4-FFF2-40B4-BE49-F238E27FC236}">
                <a16:creationId xmlns:a16="http://schemas.microsoft.com/office/drawing/2014/main" id="{B4943544-1D44-52D2-6EBD-B2E3259A9B9A}"/>
              </a:ext>
            </a:extLst>
          </p:cNvPr>
          <p:cNvCxnSpPr>
            <a:cxnSpLocks/>
            <a:stCxn id="30" idx="2"/>
            <a:endCxn id="37" idx="0"/>
          </p:cNvCxnSpPr>
          <p:nvPr/>
        </p:nvCxnSpPr>
        <p:spPr>
          <a:xfrm>
            <a:off x="4470021" y="4989470"/>
            <a:ext cx="0" cy="130379"/>
          </a:xfrm>
          <a:prstGeom prst="line">
            <a:avLst/>
          </a:prstGeom>
        </p:spPr>
        <p:style>
          <a:lnRef idx="2">
            <a:schemeClr val="dk1"/>
          </a:lnRef>
          <a:fillRef idx="0">
            <a:schemeClr val="dk1"/>
          </a:fillRef>
          <a:effectRef idx="1">
            <a:schemeClr val="dk1"/>
          </a:effectRef>
          <a:fontRef idx="minor">
            <a:schemeClr val="tx1"/>
          </a:fontRef>
        </p:style>
      </p:cxnSp>
      <p:cxnSp>
        <p:nvCxnSpPr>
          <p:cNvPr id="65" name="Conector recto 64">
            <a:extLst>
              <a:ext uri="{FF2B5EF4-FFF2-40B4-BE49-F238E27FC236}">
                <a16:creationId xmlns:a16="http://schemas.microsoft.com/office/drawing/2014/main" id="{F618E135-DD39-991C-20D5-CA6BAF15C631}"/>
              </a:ext>
            </a:extLst>
          </p:cNvPr>
          <p:cNvCxnSpPr>
            <a:cxnSpLocks/>
          </p:cNvCxnSpPr>
          <p:nvPr/>
        </p:nvCxnSpPr>
        <p:spPr>
          <a:xfrm flipH="1">
            <a:off x="6439071" y="4200715"/>
            <a:ext cx="20621" cy="1145926"/>
          </a:xfrm>
          <a:prstGeom prst="line">
            <a:avLst/>
          </a:prstGeom>
        </p:spPr>
        <p:style>
          <a:lnRef idx="2">
            <a:schemeClr val="dk1"/>
          </a:lnRef>
          <a:fillRef idx="0">
            <a:schemeClr val="dk1"/>
          </a:fillRef>
          <a:effectRef idx="1">
            <a:schemeClr val="dk1"/>
          </a:effectRef>
          <a:fontRef idx="minor">
            <a:schemeClr val="tx1"/>
          </a:fontRef>
        </p:style>
      </p:cxnSp>
      <p:pic>
        <p:nvPicPr>
          <p:cNvPr id="4" name="Imagen 3">
            <a:extLst>
              <a:ext uri="{FF2B5EF4-FFF2-40B4-BE49-F238E27FC236}">
                <a16:creationId xmlns:a16="http://schemas.microsoft.com/office/drawing/2014/main" id="{0A0A7F3B-A5C3-EBB3-B5D7-00ECA6A61E6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1756992" y="2448382"/>
            <a:ext cx="408371" cy="408371"/>
          </a:xfrm>
          <a:prstGeom prst="rect">
            <a:avLst/>
          </a:prstGeom>
        </p:spPr>
      </p:pic>
      <p:pic>
        <p:nvPicPr>
          <p:cNvPr id="1028" name="Picture 4" descr="Thumbnail Image una araña realista en estilo de dibujo técnico, con detalles importantes como quelíceros, desde una vista cenital, que parezca una araña pero en dibujo no infantil, sin fondo">
            <a:extLst>
              <a:ext uri="{FF2B5EF4-FFF2-40B4-BE49-F238E27FC236}">
                <a16:creationId xmlns:a16="http://schemas.microsoft.com/office/drawing/2014/main" id="{586068AE-3C4E-0A89-4C5B-43697DAF012B}"/>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7129" b="95605" l="9570" r="93750">
                        <a14:foregroundMark x1="14844" y1="12793" x2="14844" y2="12793"/>
                        <a14:foregroundMark x1="30566" y1="9180" x2="30566" y2="9180"/>
                        <a14:foregroundMark x1="32422" y1="10352" x2="32422" y2="10352"/>
                        <a14:foregroundMark x1="31543" y1="9277" x2="31543" y2="9277"/>
                        <a14:foregroundMark x1="27930" y1="7129" x2="27930" y2="7129"/>
                        <a14:foregroundMark x1="73145" y1="7520" x2="73145" y2="7520"/>
                        <a14:foregroundMark x1="87793" y1="13477" x2="87793" y2="13477"/>
                        <a14:foregroundMark x1="93262" y1="11328" x2="93262" y2="11328"/>
                        <a14:foregroundMark x1="93750" y1="60156" x2="93750" y2="60156"/>
                        <a14:foregroundMark x1="72070" y1="90723" x2="72070" y2="90723"/>
                        <a14:foregroundMark x1="72754" y1="94531" x2="72754" y2="94531"/>
                        <a14:foregroundMark x1="29688" y1="95703" x2="29688" y2="95703"/>
                        <a14:foregroundMark x1="9570" y1="59668" x2="9570" y2="59668"/>
                        <a14:foregroundMark x1="26660" y1="45020" x2="26660" y2="45020"/>
                        <a14:foregroundMark x1="26465" y1="44336" x2="26465" y2="44336"/>
                        <a14:foregroundMark x1="26270" y1="43945" x2="26270" y2="43945"/>
                        <a14:foregroundMark x1="26270" y1="43555" x2="26270" y2="43555"/>
                        <a14:foregroundMark x1="26270" y1="43359" x2="26270" y2="43359"/>
                        <a14:foregroundMark x1="26270" y1="42969" x2="26270" y2="42969"/>
                        <a14:foregroundMark x1="26270" y1="42773" x2="26270" y2="42773"/>
                        <a14:foregroundMark x1="28906" y1="45117" x2="28906" y2="45117"/>
                        <a14:foregroundMark x1="28613" y1="44434" x2="28613" y2="44434"/>
                        <a14:foregroundMark x1="28711" y1="44141" x2="28711" y2="44141"/>
                      </a14:backgroundRemoval>
                    </a14:imgEffect>
                  </a14:imgLayer>
                </a14:imgProps>
              </a:ext>
              <a:ext uri="{28A0092B-C50C-407E-A947-70E740481C1C}">
                <a14:useLocalDpi xmlns:a14="http://schemas.microsoft.com/office/drawing/2010/main" val="0"/>
              </a:ext>
            </a:extLst>
          </a:blip>
          <a:srcRect/>
          <a:stretch>
            <a:fillRect/>
          </a:stretch>
        </p:blipFill>
        <p:spPr bwMode="auto">
          <a:xfrm>
            <a:off x="3380752" y="3454922"/>
            <a:ext cx="484175" cy="4841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umbnail Image un crustaceo realista en estilo de dibujo técnico, con detalles importantes, desde una vista cenital, que parezca un crustaceo pero en dibujo no infantil, sin fondo, con patas traseras más desarrolladas">
            <a:extLst>
              <a:ext uri="{FF2B5EF4-FFF2-40B4-BE49-F238E27FC236}">
                <a16:creationId xmlns:a16="http://schemas.microsoft.com/office/drawing/2014/main" id="{EE395C5D-41CB-3745-F895-229FA9F2CB2C}"/>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61" b="89844" l="879" r="97266">
                        <a14:foregroundMark x1="48730" y1="12695" x2="48730" y2="12695"/>
                        <a14:foregroundMark x1="62891" y1="57031" x2="62891" y2="57031"/>
                        <a14:foregroundMark x1="69336" y1="53516" x2="69336" y2="53516"/>
                        <a14:foregroundMark x1="72168" y1="55566" x2="72168" y2="55566"/>
                        <a14:foregroundMark x1="79425" y1="62305" x2="81543" y2="66895"/>
                        <a14:foregroundMark x1="79199" y1="61816" x2="79425" y2="62305"/>
                        <a14:foregroundMark x1="79649" y1="61133" x2="79883" y2="61426"/>
                        <a14:foregroundMark x1="79367" y1="60780" x2="79649" y2="61133"/>
                        <a14:foregroundMark x1="82022" y1="62305" x2="82227" y2="62598"/>
                        <a14:foregroundMark x1="81407" y1="61426" x2="82022" y2="62305"/>
                        <a14:foregroundMark x1="81202" y1="61133" x2="81407" y2="61426"/>
                        <a14:foregroundMark x1="80981" y1="60817" x2="81202" y2="61133"/>
                        <a14:foregroundMark x1="80517" y1="60156" x2="80924" y2="60737"/>
                        <a14:foregroundMark x1="80330" y1="59888" x2="80517" y2="60156"/>
                        <a14:foregroundMark x1="81614" y1="59277" x2="82563" y2="60156"/>
                        <a14:foregroundMark x1="81301" y1="58987" x2="81614" y2="59277"/>
                        <a14:foregroundMark x1="80244" y1="58008" x2="80948" y2="58660"/>
                        <a14:foregroundMark x1="79928" y1="57715" x2="80244" y2="58008"/>
                        <a14:foregroundMark x1="79612" y1="57422" x2="79928" y2="57715"/>
                        <a14:foregroundMark x1="78103" y1="56024" x2="79612" y2="57422"/>
                        <a14:foregroundMark x1="77504" y1="55469" x2="78284" y2="56191"/>
                        <a14:foregroundMark x1="76555" y1="54590" x2="77504" y2="55469"/>
                        <a14:foregroundMark x1="75607" y1="53711" x2="76555" y2="54590"/>
                        <a14:foregroundMark x1="74764" y1="52930" x2="75396" y2="53516"/>
                        <a14:foregroundMark x1="74131" y1="52344" x2="74764" y2="52930"/>
                        <a14:foregroundMark x1="72656" y1="50977" x2="74131" y2="52344"/>
                        <a14:foregroundMark x1="80400" y1="52703" x2="80648" y2="52741"/>
                        <a14:foregroundMark x1="76730" y1="52133" x2="78089" y2="52344"/>
                        <a14:foregroundMark x1="74316" y1="51758" x2="76550" y2="52105"/>
                        <a14:foregroundMark x1="68066" y1="42285" x2="68066" y2="42285"/>
                        <a14:foregroundMark x1="70605" y1="40820" x2="70605" y2="40820"/>
                        <a14:foregroundMark x1="72168" y1="39551" x2="72168" y2="39551"/>
                        <a14:foregroundMark x1="72852" y1="38672" x2="72852" y2="38672"/>
                        <a14:foregroundMark x1="92676" y1="44531" x2="92676" y2="44531"/>
                        <a14:foregroundMark x1="97363" y1="53320" x2="97363" y2="53320"/>
                        <a14:foregroundMark x1="5957" y1="37305" x2="5957" y2="37305"/>
                        <a14:foregroundMark x1="3418" y1="42578" x2="3418" y2="42578"/>
                        <a14:foregroundMark x1="10254" y1="73535" x2="10254" y2="73535"/>
                        <a14:foregroundMark x1="10840" y1="73926" x2="10840" y2="73926"/>
                        <a14:foregroundMark x1="11230" y1="73828" x2="4883" y2="76270"/>
                        <a14:foregroundMark x1="4980" y1="61426" x2="879" y2="60059"/>
                        <a14:backgroundMark x1="44922" y1="53906" x2="44922" y2="53906"/>
                        <a14:backgroundMark x1="55078" y1="54688" x2="55078" y2="54688"/>
                        <a14:backgroundMark x1="60645" y1="61133" x2="60645" y2="61133"/>
                        <a14:backgroundMark x1="73535" y1="54688" x2="73535" y2="54688"/>
                        <a14:backgroundMark x1="73535" y1="54297" x2="73535" y2="54297"/>
                        <a14:backgroundMark x1="72559" y1="52930" x2="72559" y2="52930"/>
                        <a14:backgroundMark x1="72559" y1="52930" x2="72266" y2="52930"/>
                        <a14:backgroundMark x1="69043" y1="51758" x2="69043" y2="51758"/>
                        <a14:backgroundMark x1="74121" y1="55762" x2="74121" y2="55762"/>
                        <a14:backgroundMark x1="77930" y1="57715" x2="77930" y2="57715"/>
                        <a14:backgroundMark x1="83105" y1="61816" x2="83301" y2="61914"/>
                        <a14:backgroundMark x1="81641" y1="62988" x2="81641" y2="62891"/>
                        <a14:backgroundMark x1="81543" y1="62402" x2="81445" y2="61523"/>
                        <a14:backgroundMark x1="80762" y1="61133" x2="80762" y2="61133"/>
                        <a14:backgroundMark x1="80469" y1="60547" x2="80469" y2="60547"/>
                        <a14:backgroundMark x1="79883" y1="60156" x2="79883" y2="60156"/>
                        <a14:backgroundMark x1="79883" y1="60156" x2="79883" y2="60156"/>
                        <a14:backgroundMark x1="79688" y1="60156" x2="79688" y2="60156"/>
                        <a14:backgroundMark x1="75000" y1="53516" x2="75000" y2="53711"/>
                        <a14:backgroundMark x1="77344" y1="56445" x2="77441" y2="56543"/>
                        <a14:backgroundMark x1="78125" y1="57422" x2="78125" y2="57422"/>
                        <a14:backgroundMark x1="80176" y1="59375" x2="80566" y2="59668"/>
                        <a14:backgroundMark x1="83301" y1="58789" x2="83301" y2="58789"/>
                        <a14:backgroundMark x1="83008" y1="58008" x2="83008" y2="58008"/>
                        <a14:backgroundMark x1="82324" y1="56641" x2="82324" y2="56543"/>
                        <a14:backgroundMark x1="81738" y1="55664" x2="81543" y2="55664"/>
                        <a14:backgroundMark x1="79492" y1="55469" x2="79492" y2="55469"/>
                        <a14:backgroundMark x1="78125" y1="54590" x2="78125" y2="54590"/>
                        <a14:backgroundMark x1="77441" y1="53809" x2="77148" y2="53516"/>
                        <a14:backgroundMark x1="75586" y1="52344" x2="75586" y2="52344"/>
                        <a14:backgroundMark x1="72559" y1="49805" x2="72559" y2="49805"/>
                        <a14:backgroundMark x1="67188" y1="49805" x2="67188" y2="49805"/>
                        <a14:backgroundMark x1="63965" y1="51758" x2="63965" y2="51758"/>
                        <a14:backgroundMark x1="69922" y1="46484" x2="69922" y2="46484"/>
                        <a14:backgroundMark x1="72266" y1="46484" x2="72363" y2="46484"/>
                        <a14:backgroundMark x1="71680" y1="46387" x2="71680" y2="46387"/>
                        <a14:backgroundMark x1="73145" y1="47070" x2="73145" y2="47070"/>
                        <a14:backgroundMark x1="73145" y1="47070" x2="73340" y2="47070"/>
                        <a14:backgroundMark x1="74902" y1="45117" x2="74902" y2="45117"/>
                        <a14:backgroundMark x1="73438" y1="39844" x2="73438" y2="39844"/>
                        <a14:backgroundMark x1="73730" y1="38086" x2="73828" y2="37988"/>
                        <a14:backgroundMark x1="68750" y1="40625" x2="68750" y2="40625"/>
                        <a14:backgroundMark x1="69434" y1="42578" x2="69434" y2="42578"/>
                        <a14:backgroundMark x1="69043" y1="43066" x2="69043" y2="43066"/>
                        <a14:backgroundMark x1="82227" y1="53418" x2="82227" y2="53418"/>
                        <a14:backgroundMark x1="82715" y1="52832" x2="82715" y2="52832"/>
                        <a14:backgroundMark x1="82617" y1="53320" x2="82617" y2="53320"/>
                        <a14:backgroundMark x1="82617" y1="53223" x2="82715" y2="53027"/>
                        <a14:backgroundMark x1="82715" y1="53027" x2="82910" y2="52930"/>
                        <a14:backgroundMark x1="83301" y1="53125" x2="83301" y2="53125"/>
                        <a14:backgroundMark x1="83301" y1="53125" x2="83301" y2="53125"/>
                        <a14:backgroundMark x1="81641" y1="53027" x2="81641" y2="53027"/>
                        <a14:backgroundMark x1="81641" y1="53027" x2="81641" y2="53027"/>
                        <a14:backgroundMark x1="80957" y1="52832" x2="80957" y2="52832"/>
                        <a14:backgroundMark x1="79297" y1="52832" x2="79297" y2="52832"/>
                        <a14:backgroundMark x1="79688" y1="52734" x2="79688" y2="52734"/>
                        <a14:backgroundMark x1="80469" y1="52441" x2="80566" y2="52441"/>
                        <a14:backgroundMark x1="79297" y1="52539" x2="79297" y2="52539"/>
                        <a14:backgroundMark x1="79590" y1="61426" x2="79590" y2="61426"/>
                        <a14:backgroundMark x1="79883" y1="62305" x2="79883" y2="62305"/>
                        <a14:backgroundMark x1="82715" y1="60254" x2="82715" y2="60254"/>
                        <a14:backgroundMark x1="83496" y1="60742" x2="83398" y2="60938"/>
                        <a14:backgroundMark x1="82520" y1="60156" x2="82520" y2="60156"/>
                        <a14:backgroundMark x1="82227" y1="59277" x2="82227" y2="59277"/>
                        <a14:backgroundMark x1="81250" y1="52930" x2="80469" y2="52344"/>
                        <a14:backgroundMark x1="80664" y1="52832" x2="80664" y2="52832"/>
                        <a14:backgroundMark x1="34082" y1="57227" x2="34082" y2="57227"/>
                        <a14:backgroundMark x1="31641" y1="48926" x2="31641" y2="48926"/>
                      </a14:backgroundRemoval>
                    </a14:imgEffect>
                  </a14:imgLayer>
                </a14:imgProps>
              </a:ext>
              <a:ext uri="{28A0092B-C50C-407E-A947-70E740481C1C}">
                <a14:useLocalDpi xmlns:a14="http://schemas.microsoft.com/office/drawing/2010/main" val="0"/>
              </a:ext>
            </a:extLst>
          </a:blip>
          <a:srcRect/>
          <a:stretch>
            <a:fillRect/>
          </a:stretch>
        </p:blipFill>
        <p:spPr bwMode="auto">
          <a:xfrm>
            <a:off x="5279171" y="4226373"/>
            <a:ext cx="397337" cy="39733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7">
            <a:extLst>
              <a:ext uri="{FF2B5EF4-FFF2-40B4-BE49-F238E27FC236}">
                <a16:creationId xmlns:a16="http://schemas.microsoft.com/office/drawing/2014/main" id="{020F7CE7-6645-A205-E9EE-2B0CA6C9CFBC}"/>
              </a:ext>
            </a:extLst>
          </p:cNvPr>
          <p:cNvSpPr/>
          <p:nvPr/>
        </p:nvSpPr>
        <p:spPr>
          <a:xfrm>
            <a:off x="5062992" y="3466094"/>
            <a:ext cx="2286000" cy="734621"/>
          </a:xfrm>
          <a:prstGeom prst="rect">
            <a:avLst/>
          </a:prstGeom>
          <a:solidFill>
            <a:srgbClr val="C6EFCE"/>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0"/>
            </a:pPr>
            <a:r>
              <a:rPr lang="es-ES" sz="2000" dirty="0">
                <a:solidFill>
                  <a:schemeClr val="accent3">
                    <a:lumMod val="50000"/>
                  </a:schemeClr>
                </a:solidFill>
              </a:rPr>
              <a:t>Clase</a:t>
            </a:r>
            <a:r>
              <a:rPr lang="es-ES" sz="2000" dirty="0"/>
              <a:t> </a:t>
            </a:r>
            <a:r>
              <a:rPr lang="es-ES" sz="2000" b="1" dirty="0" err="1">
                <a:solidFill>
                  <a:schemeClr val="tx1"/>
                </a:solidFill>
              </a:rPr>
              <a:t>Chilopoda</a:t>
            </a:r>
            <a:endParaRPr sz="2000" b="1" dirty="0">
              <a:solidFill>
                <a:schemeClr val="tx1"/>
              </a:solidFill>
            </a:endParaRPr>
          </a:p>
          <a:p>
            <a:pPr algn="ctr"/>
            <a:r>
              <a:rPr sz="1600" dirty="0">
                <a:solidFill>
                  <a:srgbClr val="0070C0"/>
                </a:solidFill>
              </a:rPr>
              <a:t>(</a:t>
            </a:r>
            <a:r>
              <a:rPr sz="1600" dirty="0" err="1">
                <a:solidFill>
                  <a:srgbClr val="0070C0"/>
                </a:solidFill>
              </a:rPr>
              <a:t>ciempiés</a:t>
            </a:r>
            <a:r>
              <a:rPr lang="es-ES" sz="1600" dirty="0">
                <a:solidFill>
                  <a:srgbClr val="0070C0"/>
                </a:solidFill>
              </a:rPr>
              <a:t>, escolopendra</a:t>
            </a:r>
            <a:r>
              <a:rPr sz="1600" dirty="0">
                <a:solidFill>
                  <a:srgbClr val="0070C0"/>
                </a:solidFill>
              </a:rPr>
              <a:t>)</a:t>
            </a:r>
          </a:p>
        </p:txBody>
      </p:sp>
      <p:sp>
        <p:nvSpPr>
          <p:cNvPr id="6" name="Rectangle 7">
            <a:extLst>
              <a:ext uri="{FF2B5EF4-FFF2-40B4-BE49-F238E27FC236}">
                <a16:creationId xmlns:a16="http://schemas.microsoft.com/office/drawing/2014/main" id="{93A852F1-C001-DE25-032E-D6316E772842}"/>
              </a:ext>
            </a:extLst>
          </p:cNvPr>
          <p:cNvSpPr/>
          <p:nvPr/>
        </p:nvSpPr>
        <p:spPr>
          <a:xfrm>
            <a:off x="7108981" y="2548757"/>
            <a:ext cx="1938236" cy="795909"/>
          </a:xfrm>
          <a:prstGeom prst="rect">
            <a:avLst/>
          </a:prstGeom>
          <a:solidFill>
            <a:srgbClr val="C6EFCE"/>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400" b="0"/>
            </a:pPr>
            <a:r>
              <a:rPr lang="es-ES" sz="2000" dirty="0">
                <a:solidFill>
                  <a:schemeClr val="accent3">
                    <a:lumMod val="50000"/>
                  </a:schemeClr>
                </a:solidFill>
              </a:rPr>
              <a:t>Clase</a:t>
            </a:r>
            <a:r>
              <a:rPr lang="es-ES" sz="2000" dirty="0"/>
              <a:t> </a:t>
            </a:r>
            <a:r>
              <a:rPr lang="es-ES" sz="2000" b="1" dirty="0" err="1">
                <a:solidFill>
                  <a:schemeClr val="tx1"/>
                </a:solidFill>
              </a:rPr>
              <a:t>Diplopoda</a:t>
            </a:r>
            <a:endParaRPr sz="2000" b="1" dirty="0">
              <a:solidFill>
                <a:schemeClr val="tx1"/>
              </a:solidFill>
            </a:endParaRPr>
          </a:p>
          <a:p>
            <a:pPr algn="ctr"/>
            <a:r>
              <a:rPr sz="1600" dirty="0">
                <a:solidFill>
                  <a:srgbClr val="0070C0"/>
                </a:solidFill>
              </a:rPr>
              <a:t>(</a:t>
            </a:r>
            <a:r>
              <a:rPr sz="1600" dirty="0" err="1">
                <a:solidFill>
                  <a:srgbClr val="0070C0"/>
                </a:solidFill>
              </a:rPr>
              <a:t>milpiés</a:t>
            </a:r>
            <a:r>
              <a:rPr sz="1600" dirty="0">
                <a:solidFill>
                  <a:srgbClr val="0070C0"/>
                </a:solidFill>
              </a:rPr>
              <a:t>)</a:t>
            </a:r>
          </a:p>
        </p:txBody>
      </p:sp>
      <p:pic>
        <p:nvPicPr>
          <p:cNvPr id="1026" name="Picture 2" descr="Thumbnail Image un miriápodo realista en estilo de dibujo sencillo, tipo emoji, desde una perspectiva cenital, que parezca una tijereta pero en dibujo no infantil, con un estilo más científico y menos infantil">
            <a:extLst>
              <a:ext uri="{FF2B5EF4-FFF2-40B4-BE49-F238E27FC236}">
                <a16:creationId xmlns:a16="http://schemas.microsoft.com/office/drawing/2014/main" id="{49181207-A835-42E5-6CB8-7A2DE34D0C60}"/>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149369" y="1264914"/>
            <a:ext cx="484178" cy="484178"/>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Conector recto 43">
            <a:extLst>
              <a:ext uri="{FF2B5EF4-FFF2-40B4-BE49-F238E27FC236}">
                <a16:creationId xmlns:a16="http://schemas.microsoft.com/office/drawing/2014/main" id="{EEAA8275-58B0-1367-EB6B-97CA0DC12FF7}"/>
              </a:ext>
            </a:extLst>
          </p:cNvPr>
          <p:cNvCxnSpPr>
            <a:cxnSpLocks/>
            <a:stCxn id="31" idx="2"/>
          </p:cNvCxnSpPr>
          <p:nvPr/>
        </p:nvCxnSpPr>
        <p:spPr>
          <a:xfrm>
            <a:off x="6320094" y="2323458"/>
            <a:ext cx="0" cy="1131464"/>
          </a:xfrm>
          <a:prstGeom prst="line">
            <a:avLst/>
          </a:prstGeom>
        </p:spPr>
        <p:style>
          <a:lnRef idx="2">
            <a:schemeClr val="dk1"/>
          </a:lnRef>
          <a:fillRef idx="0">
            <a:schemeClr val="dk1"/>
          </a:fillRef>
          <a:effectRef idx="1">
            <a:schemeClr val="dk1"/>
          </a:effectRef>
          <a:fontRef idx="minor">
            <a:schemeClr val="tx1"/>
          </a:fontRef>
        </p:style>
      </p:cxnSp>
      <p:cxnSp>
        <p:nvCxnSpPr>
          <p:cNvPr id="45" name="Conector recto 44">
            <a:extLst>
              <a:ext uri="{FF2B5EF4-FFF2-40B4-BE49-F238E27FC236}">
                <a16:creationId xmlns:a16="http://schemas.microsoft.com/office/drawing/2014/main" id="{BB0F9B48-2EC3-F232-B47C-7CF81A3C1F33}"/>
              </a:ext>
            </a:extLst>
          </p:cNvPr>
          <p:cNvCxnSpPr>
            <a:cxnSpLocks/>
            <a:stCxn id="31" idx="2"/>
          </p:cNvCxnSpPr>
          <p:nvPr/>
        </p:nvCxnSpPr>
        <p:spPr>
          <a:xfrm>
            <a:off x="6320094" y="2323458"/>
            <a:ext cx="788887" cy="225299"/>
          </a:xfrm>
          <a:prstGeom prst="line">
            <a:avLst/>
          </a:prstGeom>
        </p:spPr>
        <p:style>
          <a:lnRef idx="2">
            <a:schemeClr val="dk1"/>
          </a:lnRef>
          <a:fillRef idx="0">
            <a:schemeClr val="dk1"/>
          </a:fillRef>
          <a:effectRef idx="1">
            <a:schemeClr val="dk1"/>
          </a:effectRef>
          <a:fontRef idx="minor">
            <a:schemeClr val="tx1"/>
          </a:fontRef>
        </p:style>
      </p:cxnSp>
      <p:sp>
        <p:nvSpPr>
          <p:cNvPr id="49" name="Rectangle 11">
            <a:extLst>
              <a:ext uri="{FF2B5EF4-FFF2-40B4-BE49-F238E27FC236}">
                <a16:creationId xmlns:a16="http://schemas.microsoft.com/office/drawing/2014/main" id="{9D5E287D-C77D-F54F-CBFA-780CECB35F02}"/>
              </a:ext>
            </a:extLst>
          </p:cNvPr>
          <p:cNvSpPr/>
          <p:nvPr/>
        </p:nvSpPr>
        <p:spPr>
          <a:xfrm>
            <a:off x="6576800" y="4460256"/>
            <a:ext cx="2470417" cy="626844"/>
          </a:xfrm>
          <a:prstGeom prst="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 typeface="Arial" panose="020B0604020202020204" pitchFamily="34" charset="0"/>
              <a:buChar char="•"/>
              <a:defRPr sz="1200" b="0"/>
            </a:pPr>
            <a:r>
              <a:rPr lang="es-ES" sz="1200" b="1" dirty="0">
                <a:solidFill>
                  <a:schemeClr val="tx1">
                    <a:lumMod val="75000"/>
                    <a:lumOff val="25000"/>
                  </a:schemeClr>
                </a:solidFill>
              </a:rPr>
              <a:t>Dos pares de patas por segmento</a:t>
            </a:r>
          </a:p>
          <a:p>
            <a:pPr marL="171450" indent="-171450">
              <a:buFont typeface="Arial" panose="020B0604020202020204" pitchFamily="34" charset="0"/>
              <a:buChar char="•"/>
              <a:defRPr sz="1200" b="0"/>
            </a:pPr>
            <a:r>
              <a:rPr lang="es-ES" sz="1200" b="1" dirty="0">
                <a:solidFill>
                  <a:schemeClr val="tx1">
                    <a:lumMod val="75000"/>
                    <a:lumOff val="25000"/>
                  </a:schemeClr>
                </a:solidFill>
              </a:rPr>
              <a:t>C</a:t>
            </a:r>
            <a:r>
              <a:rPr sz="1200" b="1" dirty="0" err="1">
                <a:solidFill>
                  <a:schemeClr val="tx1">
                    <a:lumMod val="75000"/>
                    <a:lumOff val="25000"/>
                  </a:schemeClr>
                </a:solidFill>
              </a:rPr>
              <a:t>uerpo</a:t>
            </a:r>
            <a:r>
              <a:rPr sz="1200" b="1" dirty="0">
                <a:solidFill>
                  <a:schemeClr val="tx1">
                    <a:lumMod val="75000"/>
                    <a:lumOff val="25000"/>
                  </a:schemeClr>
                </a:solidFill>
              </a:rPr>
              <a:t> </a:t>
            </a:r>
            <a:r>
              <a:rPr lang="es-ES" sz="1200" b="1" dirty="0">
                <a:solidFill>
                  <a:schemeClr val="tx1">
                    <a:lumMod val="75000"/>
                    <a:lumOff val="25000"/>
                  </a:schemeClr>
                </a:solidFill>
              </a:rPr>
              <a:t>cilíndrico</a:t>
            </a:r>
            <a:endParaRPr sz="1200" b="1" dirty="0">
              <a:solidFill>
                <a:schemeClr val="tx1">
                  <a:lumMod val="75000"/>
                  <a:lumOff val="25000"/>
                </a:schemeClr>
              </a:solidFill>
            </a:endParaRPr>
          </a:p>
        </p:txBody>
      </p:sp>
      <p:cxnSp>
        <p:nvCxnSpPr>
          <p:cNvPr id="50" name="Conector recto 49">
            <a:extLst>
              <a:ext uri="{FF2B5EF4-FFF2-40B4-BE49-F238E27FC236}">
                <a16:creationId xmlns:a16="http://schemas.microsoft.com/office/drawing/2014/main" id="{DA996222-D75E-EB2A-8E33-F93CD392B3C7}"/>
              </a:ext>
            </a:extLst>
          </p:cNvPr>
          <p:cNvCxnSpPr>
            <a:cxnSpLocks/>
            <a:stCxn id="6" idx="2"/>
          </p:cNvCxnSpPr>
          <p:nvPr/>
        </p:nvCxnSpPr>
        <p:spPr>
          <a:xfrm>
            <a:off x="8078099" y="3344666"/>
            <a:ext cx="0" cy="111559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74638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B04CCF-E2F9-979D-A906-6D371E3FC37A}"/>
              </a:ext>
            </a:extLst>
          </p:cNvPr>
          <p:cNvSpPr>
            <a:spLocks noGrp="1"/>
          </p:cNvSpPr>
          <p:nvPr>
            <p:ph type="title"/>
          </p:nvPr>
        </p:nvSpPr>
        <p:spPr/>
        <p:txBody>
          <a:bodyPr>
            <a:noAutofit/>
          </a:bodyPr>
          <a:lstStyle/>
          <a:p>
            <a:r>
              <a:rPr lang="es-ES" sz="3600" dirty="0"/>
              <a:t>OBSERVANDO CARACERÍSTICAS: INSECTO</a:t>
            </a:r>
          </a:p>
        </p:txBody>
      </p:sp>
      <p:pic>
        <p:nvPicPr>
          <p:cNvPr id="3" name="Imagen 2" descr="Un insecto con alas&#10;&#10;El contenido generado por IA puede ser incorrecto.">
            <a:extLst>
              <a:ext uri="{FF2B5EF4-FFF2-40B4-BE49-F238E27FC236}">
                <a16:creationId xmlns:a16="http://schemas.microsoft.com/office/drawing/2014/main" id="{3BB4F7D0-DC34-465E-FE17-47402BE33B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3440" y="1305876"/>
            <a:ext cx="7036327" cy="5277486"/>
          </a:xfrm>
          <a:prstGeom prst="rect">
            <a:avLst/>
          </a:prstGeom>
          <a:noFill/>
          <a:ln>
            <a:noFill/>
          </a:ln>
        </p:spPr>
      </p:pic>
    </p:spTree>
    <p:extLst>
      <p:ext uri="{BB962C8B-B14F-4D97-AF65-F5344CB8AC3E}">
        <p14:creationId xmlns:p14="http://schemas.microsoft.com/office/powerpoint/2010/main" val="239888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55EFB-590B-E9D6-D4A5-A397A28CC395}"/>
            </a:ext>
          </a:extLst>
        </p:cNvPr>
        <p:cNvGrpSpPr/>
        <p:nvPr/>
      </p:nvGrpSpPr>
      <p:grpSpPr>
        <a:xfrm>
          <a:off x="0" y="0"/>
          <a:ext cx="0" cy="0"/>
          <a:chOff x="0" y="0"/>
          <a:chExt cx="0" cy="0"/>
        </a:xfrm>
      </p:grpSpPr>
      <p:sp>
        <p:nvSpPr>
          <p:cNvPr id="3" name="Título 1">
            <a:extLst>
              <a:ext uri="{FF2B5EF4-FFF2-40B4-BE49-F238E27FC236}">
                <a16:creationId xmlns:a16="http://schemas.microsoft.com/office/drawing/2014/main" id="{E4D10BF6-12D7-2144-8D41-A4A7027D5644}"/>
              </a:ext>
            </a:extLst>
          </p:cNvPr>
          <p:cNvSpPr>
            <a:spLocks noGrp="1"/>
          </p:cNvSpPr>
          <p:nvPr>
            <p:ph type="title"/>
          </p:nvPr>
        </p:nvSpPr>
        <p:spPr>
          <a:xfrm>
            <a:off x="409074" y="328462"/>
            <a:ext cx="8181473" cy="656924"/>
          </a:xfrm>
        </p:spPr>
        <p:txBody>
          <a:bodyPr>
            <a:noAutofit/>
          </a:bodyPr>
          <a:lstStyle/>
          <a:p>
            <a:r>
              <a:rPr lang="es-ES" sz="3600" dirty="0"/>
              <a:t>OBSERVANDO CARACERÍSTICAS: INSECTO</a:t>
            </a:r>
          </a:p>
        </p:txBody>
      </p:sp>
      <p:pic>
        <p:nvPicPr>
          <p:cNvPr id="4" name="Imagen 3">
            <a:extLst>
              <a:ext uri="{FF2B5EF4-FFF2-40B4-BE49-F238E27FC236}">
                <a16:creationId xmlns:a16="http://schemas.microsoft.com/office/drawing/2014/main" id="{3DDAB3CC-97DB-A537-F0E1-312028796591}"/>
              </a:ext>
            </a:extLst>
          </p:cNvPr>
          <p:cNvPicPr>
            <a:picLocks noChangeAspect="1"/>
          </p:cNvPicPr>
          <p:nvPr/>
        </p:nvPicPr>
        <p:blipFill>
          <a:blip r:embed="rId2"/>
          <a:srcRect l="67894" t="28783" b="7590"/>
          <a:stretch/>
        </p:blipFill>
        <p:spPr>
          <a:xfrm>
            <a:off x="1411357" y="929723"/>
            <a:ext cx="2018748" cy="4508086"/>
          </a:xfrm>
          <a:prstGeom prst="rect">
            <a:avLst/>
          </a:prstGeom>
        </p:spPr>
      </p:pic>
      <p:pic>
        <p:nvPicPr>
          <p:cNvPr id="5" name="Imagen 4">
            <a:extLst>
              <a:ext uri="{FF2B5EF4-FFF2-40B4-BE49-F238E27FC236}">
                <a16:creationId xmlns:a16="http://schemas.microsoft.com/office/drawing/2014/main" id="{23BBB012-D30E-AC4F-25D0-D85A0D5C50FC}"/>
              </a:ext>
            </a:extLst>
          </p:cNvPr>
          <p:cNvPicPr>
            <a:picLocks noChangeAspect="1"/>
          </p:cNvPicPr>
          <p:nvPr/>
        </p:nvPicPr>
        <p:blipFill>
          <a:blip r:embed="rId3"/>
          <a:stretch>
            <a:fillRect/>
          </a:stretch>
        </p:blipFill>
        <p:spPr>
          <a:xfrm>
            <a:off x="3889341" y="1440070"/>
            <a:ext cx="5037871" cy="3635018"/>
          </a:xfrm>
          <a:prstGeom prst="rect">
            <a:avLst/>
          </a:prstGeom>
        </p:spPr>
      </p:pic>
    </p:spTree>
    <p:extLst>
      <p:ext uri="{BB962C8B-B14F-4D97-AF65-F5344CB8AC3E}">
        <p14:creationId xmlns:p14="http://schemas.microsoft.com/office/powerpoint/2010/main" val="12871123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1745B-B8A5-C06D-C671-06AD3F0CAC1C}"/>
            </a:ext>
          </a:extLst>
        </p:cNvPr>
        <p:cNvGrpSpPr/>
        <p:nvPr/>
      </p:nvGrpSpPr>
      <p:grpSpPr>
        <a:xfrm>
          <a:off x="0" y="0"/>
          <a:ext cx="0" cy="0"/>
          <a:chOff x="0" y="0"/>
          <a:chExt cx="0" cy="0"/>
        </a:xfrm>
      </p:grpSpPr>
      <p:pic>
        <p:nvPicPr>
          <p:cNvPr id="2" name="Imagen 1" descr="Una flor blanca&#10;&#10;El contenido generado por IA puede ser incorrecto.">
            <a:extLst>
              <a:ext uri="{FF2B5EF4-FFF2-40B4-BE49-F238E27FC236}">
                <a16:creationId xmlns:a16="http://schemas.microsoft.com/office/drawing/2014/main" id="{6EFDEB7E-05BE-F6B6-90A0-8FF087E246E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20" y="10"/>
            <a:ext cx="9143980" cy="6857990"/>
          </a:xfrm>
          <a:prstGeom prst="rect">
            <a:avLst/>
          </a:prstGeom>
          <a:noFill/>
        </p:spPr>
      </p:pic>
      <p:sp>
        <p:nvSpPr>
          <p:cNvPr id="5" name="Título 4">
            <a:extLst>
              <a:ext uri="{FF2B5EF4-FFF2-40B4-BE49-F238E27FC236}">
                <a16:creationId xmlns:a16="http://schemas.microsoft.com/office/drawing/2014/main" id="{13A004F8-E8A2-52B9-F3FD-5816879DDEF0}"/>
              </a:ext>
            </a:extLst>
          </p:cNvPr>
          <p:cNvSpPr>
            <a:spLocks noGrp="1"/>
          </p:cNvSpPr>
          <p:nvPr>
            <p:ph type="title"/>
          </p:nvPr>
        </p:nvSpPr>
        <p:spPr>
          <a:xfrm>
            <a:off x="457200" y="5408"/>
            <a:ext cx="8229600" cy="1143000"/>
          </a:xfrm>
        </p:spPr>
        <p:txBody>
          <a:bodyPr>
            <a:normAutofit fontScale="90000"/>
          </a:bodyPr>
          <a:lstStyle/>
          <a:p>
            <a:r>
              <a:rPr lang="en-US" sz="4400" dirty="0">
                <a:solidFill>
                  <a:schemeClr val="tx1">
                    <a:lumMod val="85000"/>
                    <a:lumOff val="15000"/>
                  </a:schemeClr>
                </a:solidFill>
              </a:rPr>
              <a:t>OBSERVANDO CARACERÍSTICAS: ARÁCNIDO</a:t>
            </a:r>
            <a:endParaRPr lang="es-ES" dirty="0"/>
          </a:p>
        </p:txBody>
      </p:sp>
      <p:sp>
        <p:nvSpPr>
          <p:cNvPr id="7" name="CuadroTexto 6">
            <a:extLst>
              <a:ext uri="{FF2B5EF4-FFF2-40B4-BE49-F238E27FC236}">
                <a16:creationId xmlns:a16="http://schemas.microsoft.com/office/drawing/2014/main" id="{77AD7C8B-54A1-856B-AF22-F6CC1742773D}"/>
              </a:ext>
            </a:extLst>
          </p:cNvPr>
          <p:cNvSpPr txBox="1"/>
          <p:nvPr/>
        </p:nvSpPr>
        <p:spPr>
          <a:xfrm>
            <a:off x="2286000" y="3244334"/>
            <a:ext cx="4572000" cy="369332"/>
          </a:xfrm>
          <a:prstGeom prst="rect">
            <a:avLst/>
          </a:prstGeom>
          <a:noFill/>
        </p:spPr>
        <p:txBody>
          <a:bodyPr wrap="square">
            <a:spAutoFit/>
          </a:bodyPr>
          <a:lstStyle/>
          <a:p>
            <a:r>
              <a:rPr lang="en-US" sz="1800" dirty="0">
                <a:solidFill>
                  <a:schemeClr val="tx1">
                    <a:lumMod val="85000"/>
                    <a:lumOff val="15000"/>
                  </a:schemeClr>
                </a:solidFill>
              </a:rPr>
              <a:t>OBSERVANDO CARACERÍSTICAS: ARÁCNIDO</a:t>
            </a:r>
            <a:endParaRPr lang="es-ES" dirty="0"/>
          </a:p>
        </p:txBody>
      </p:sp>
    </p:spTree>
    <p:extLst>
      <p:ext uri="{BB962C8B-B14F-4D97-AF65-F5344CB8AC3E}">
        <p14:creationId xmlns:p14="http://schemas.microsoft.com/office/powerpoint/2010/main" val="3360245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9942D8-354E-1D23-FC19-C32A52350240}"/>
              </a:ext>
            </a:extLst>
          </p:cNvPr>
          <p:cNvSpPr>
            <a:spLocks noGrp="1"/>
          </p:cNvSpPr>
          <p:nvPr>
            <p:ph type="title"/>
          </p:nvPr>
        </p:nvSpPr>
        <p:spPr/>
        <p:txBody>
          <a:bodyPr/>
          <a:lstStyle/>
          <a:p>
            <a:r>
              <a:rPr lang="es-ES" dirty="0"/>
              <a:t>PRETEST</a:t>
            </a:r>
          </a:p>
        </p:txBody>
      </p:sp>
      <p:pic>
        <p:nvPicPr>
          <p:cNvPr id="5" name="Imagen 4">
            <a:extLst>
              <a:ext uri="{FF2B5EF4-FFF2-40B4-BE49-F238E27FC236}">
                <a16:creationId xmlns:a16="http://schemas.microsoft.com/office/drawing/2014/main" id="{7939B6C7-744B-A09A-1A35-F14B9154E05A}"/>
              </a:ext>
            </a:extLst>
          </p:cNvPr>
          <p:cNvPicPr>
            <a:picLocks noChangeAspect="1"/>
          </p:cNvPicPr>
          <p:nvPr/>
        </p:nvPicPr>
        <p:blipFill>
          <a:blip r:embed="rId2"/>
          <a:stretch>
            <a:fillRect/>
          </a:stretch>
        </p:blipFill>
        <p:spPr>
          <a:xfrm>
            <a:off x="1315746" y="1267691"/>
            <a:ext cx="6650536" cy="4850823"/>
          </a:xfrm>
          <a:prstGeom prst="rect">
            <a:avLst/>
          </a:prstGeom>
        </p:spPr>
      </p:pic>
    </p:spTree>
    <p:extLst>
      <p:ext uri="{BB962C8B-B14F-4D97-AF65-F5344CB8AC3E}">
        <p14:creationId xmlns:p14="http://schemas.microsoft.com/office/powerpoint/2010/main" val="2243617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526786-B842-A0C0-8AED-A4F48120C0F7}"/>
            </a:ext>
          </a:extLst>
        </p:cNvPr>
        <p:cNvGrpSpPr/>
        <p:nvPr/>
      </p:nvGrpSpPr>
      <p:grpSpPr>
        <a:xfrm>
          <a:off x="0" y="0"/>
          <a:ext cx="0" cy="0"/>
          <a:chOff x="0" y="0"/>
          <a:chExt cx="0" cy="0"/>
        </a:xfrm>
      </p:grpSpPr>
      <p:sp useBgFill="1">
        <p:nvSpPr>
          <p:cNvPr id="24" name="Rectangle 17">
            <a:extLst>
              <a:ext uri="{FF2B5EF4-FFF2-40B4-BE49-F238E27FC236}">
                <a16:creationId xmlns:a16="http://schemas.microsoft.com/office/drawing/2014/main" id="{0E91F5CA-B392-444C-88E3-BF5BAAEBDE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9">
            <a:extLst>
              <a:ext uri="{FF2B5EF4-FFF2-40B4-BE49-F238E27FC236}">
                <a16:creationId xmlns:a16="http://schemas.microsoft.com/office/drawing/2014/main" id="{0459807F-B6FA-44D3-9A53-C55B6B5688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9144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7FADADD-76EE-1FDE-59D9-C10BC65EEDD5}"/>
              </a:ext>
            </a:extLst>
          </p:cNvPr>
          <p:cNvSpPr>
            <a:spLocks noGrp="1"/>
          </p:cNvSpPr>
          <p:nvPr>
            <p:ph type="title"/>
          </p:nvPr>
        </p:nvSpPr>
        <p:spPr>
          <a:xfrm>
            <a:off x="941295" y="5279511"/>
            <a:ext cx="7261411" cy="739880"/>
          </a:xfrm>
        </p:spPr>
        <p:txBody>
          <a:bodyPr vert="horz" lIns="91440" tIns="45720" rIns="91440" bIns="45720" rtlCol="0" anchor="b">
            <a:normAutofit/>
          </a:bodyPr>
          <a:lstStyle/>
          <a:p>
            <a:pPr defTabSz="914400">
              <a:lnSpc>
                <a:spcPct val="90000"/>
              </a:lnSpc>
            </a:pPr>
            <a:r>
              <a:rPr lang="en-US" sz="3100" dirty="0">
                <a:solidFill>
                  <a:schemeClr val="tx1">
                    <a:lumMod val="85000"/>
                    <a:lumOff val="15000"/>
                  </a:schemeClr>
                </a:solidFill>
              </a:rPr>
              <a:t>OBSERVANDO CARACERÍSTICAS: ARÁCNIDO</a:t>
            </a:r>
          </a:p>
        </p:txBody>
      </p:sp>
      <p:pic>
        <p:nvPicPr>
          <p:cNvPr id="4" name="Imagen 3">
            <a:extLst>
              <a:ext uri="{FF2B5EF4-FFF2-40B4-BE49-F238E27FC236}">
                <a16:creationId xmlns:a16="http://schemas.microsoft.com/office/drawing/2014/main" id="{5FF0728B-DECE-F62C-75B4-F43D031C29AA}"/>
              </a:ext>
            </a:extLst>
          </p:cNvPr>
          <p:cNvPicPr>
            <a:picLocks noChangeAspect="1"/>
          </p:cNvPicPr>
          <p:nvPr/>
        </p:nvPicPr>
        <p:blipFill>
          <a:blip r:embed="rId2"/>
          <a:srcRect t="9009"/>
          <a:stretch>
            <a:fillRect/>
          </a:stretch>
        </p:blipFill>
        <p:spPr>
          <a:xfrm>
            <a:off x="20" y="10"/>
            <a:ext cx="9143979" cy="5886523"/>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Tree>
    <p:extLst>
      <p:ext uri="{BB962C8B-B14F-4D97-AF65-F5344CB8AC3E}">
        <p14:creationId xmlns:p14="http://schemas.microsoft.com/office/powerpoint/2010/main" val="207204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349FE-F4BD-C4E4-9C72-69388569BC7E}"/>
            </a:ext>
          </a:extLst>
        </p:cNvPr>
        <p:cNvGrpSpPr/>
        <p:nvPr/>
      </p:nvGrpSpPr>
      <p:grpSpPr>
        <a:xfrm>
          <a:off x="0" y="0"/>
          <a:ext cx="0" cy="0"/>
          <a:chOff x="0" y="0"/>
          <a:chExt cx="0" cy="0"/>
        </a:xfrm>
      </p:grpSpPr>
      <p:sp>
        <p:nvSpPr>
          <p:cNvPr id="3" name="Título 1">
            <a:extLst>
              <a:ext uri="{FF2B5EF4-FFF2-40B4-BE49-F238E27FC236}">
                <a16:creationId xmlns:a16="http://schemas.microsoft.com/office/drawing/2014/main" id="{CEC834AE-93EB-AA6C-EEBC-A7078DD8C38F}"/>
              </a:ext>
            </a:extLst>
          </p:cNvPr>
          <p:cNvSpPr>
            <a:spLocks noGrp="1"/>
          </p:cNvSpPr>
          <p:nvPr>
            <p:ph type="title"/>
          </p:nvPr>
        </p:nvSpPr>
        <p:spPr>
          <a:xfrm>
            <a:off x="941295" y="5279511"/>
            <a:ext cx="7261411" cy="739880"/>
          </a:xfrm>
        </p:spPr>
        <p:txBody>
          <a:bodyPr vert="horz" lIns="91440" tIns="45720" rIns="91440" bIns="45720" rtlCol="0" anchor="b">
            <a:normAutofit fontScale="90000"/>
          </a:bodyPr>
          <a:lstStyle/>
          <a:p>
            <a:pPr defTabSz="914400">
              <a:lnSpc>
                <a:spcPct val="90000"/>
              </a:lnSpc>
            </a:pPr>
            <a:r>
              <a:rPr lang="en-US" sz="3100" dirty="0">
                <a:solidFill>
                  <a:schemeClr val="tx1">
                    <a:lumMod val="85000"/>
                    <a:lumOff val="15000"/>
                  </a:schemeClr>
                </a:solidFill>
              </a:rPr>
              <a:t>OBSERVANDO CARACERÍSTICAS: CRUSTACEO</a:t>
            </a:r>
          </a:p>
        </p:txBody>
      </p:sp>
      <p:pic>
        <p:nvPicPr>
          <p:cNvPr id="4" name="Imagen 3">
            <a:extLst>
              <a:ext uri="{FF2B5EF4-FFF2-40B4-BE49-F238E27FC236}">
                <a16:creationId xmlns:a16="http://schemas.microsoft.com/office/drawing/2014/main" id="{EDA64418-394E-E8A9-641D-E5BAD91CB30F}"/>
              </a:ext>
            </a:extLst>
          </p:cNvPr>
          <p:cNvPicPr>
            <a:picLocks noChangeAspect="1"/>
          </p:cNvPicPr>
          <p:nvPr/>
        </p:nvPicPr>
        <p:blipFill>
          <a:blip r:embed="rId2"/>
          <a:srcRect t="3557"/>
          <a:stretch/>
        </p:blipFill>
        <p:spPr>
          <a:xfrm>
            <a:off x="20" y="10"/>
            <a:ext cx="9143979" cy="5886523"/>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Tree>
    <p:extLst>
      <p:ext uri="{BB962C8B-B14F-4D97-AF65-F5344CB8AC3E}">
        <p14:creationId xmlns:p14="http://schemas.microsoft.com/office/powerpoint/2010/main" val="2509297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A2D10-EE9C-6097-0F3C-863B22201C4D}"/>
            </a:ext>
          </a:extLst>
        </p:cNvPr>
        <p:cNvGrpSpPr/>
        <p:nvPr/>
      </p:nvGrpSpPr>
      <p:grpSpPr>
        <a:xfrm>
          <a:off x="0" y="0"/>
          <a:ext cx="0" cy="0"/>
          <a:chOff x="0" y="0"/>
          <a:chExt cx="0" cy="0"/>
        </a:xfrm>
      </p:grpSpPr>
      <p:sp>
        <p:nvSpPr>
          <p:cNvPr id="3" name="Título 1">
            <a:extLst>
              <a:ext uri="{FF2B5EF4-FFF2-40B4-BE49-F238E27FC236}">
                <a16:creationId xmlns:a16="http://schemas.microsoft.com/office/drawing/2014/main" id="{450DAB86-0058-8E86-A512-66A852343CD5}"/>
              </a:ext>
            </a:extLst>
          </p:cNvPr>
          <p:cNvSpPr>
            <a:spLocks noGrp="1"/>
          </p:cNvSpPr>
          <p:nvPr>
            <p:ph type="title"/>
          </p:nvPr>
        </p:nvSpPr>
        <p:spPr>
          <a:xfrm>
            <a:off x="392906" y="5317240"/>
            <a:ext cx="8408194" cy="744836"/>
          </a:xfrm>
        </p:spPr>
        <p:txBody>
          <a:bodyPr vert="horz" lIns="91440" tIns="45720" rIns="91440" bIns="45720" rtlCol="0">
            <a:normAutofit/>
          </a:bodyPr>
          <a:lstStyle/>
          <a:p>
            <a:pPr defTabSz="914400"/>
            <a:r>
              <a:rPr lang="en-US" sz="3100" dirty="0">
                <a:solidFill>
                  <a:schemeClr val="tx1">
                    <a:lumMod val="85000"/>
                    <a:lumOff val="15000"/>
                  </a:schemeClr>
                </a:solidFill>
              </a:rPr>
              <a:t>CLASE: CRUSTACEOS</a:t>
            </a:r>
            <a:endParaRPr lang="en-US" sz="3100">
              <a:solidFill>
                <a:schemeClr val="tx1">
                  <a:lumMod val="85000"/>
                  <a:lumOff val="15000"/>
                </a:schemeClr>
              </a:solidFill>
            </a:endParaRPr>
          </a:p>
        </p:txBody>
      </p:sp>
      <p:pic>
        <p:nvPicPr>
          <p:cNvPr id="5" name="Imagen 4">
            <a:extLst>
              <a:ext uri="{FF2B5EF4-FFF2-40B4-BE49-F238E27FC236}">
                <a16:creationId xmlns:a16="http://schemas.microsoft.com/office/drawing/2014/main" id="{1C2D1B14-B8FC-7CE8-5FDB-A0BB6856145D}"/>
              </a:ext>
            </a:extLst>
          </p:cNvPr>
          <p:cNvPicPr>
            <a:picLocks noChangeAspect="1"/>
          </p:cNvPicPr>
          <p:nvPr/>
        </p:nvPicPr>
        <p:blipFill>
          <a:blip r:embed="rId2"/>
          <a:stretch>
            <a:fillRect/>
          </a:stretch>
        </p:blipFill>
        <p:spPr>
          <a:xfrm>
            <a:off x="225045" y="338296"/>
            <a:ext cx="8125019" cy="6181407"/>
          </a:xfrm>
          <a:prstGeom prst="rect">
            <a:avLst/>
          </a:prstGeom>
        </p:spPr>
      </p:pic>
      <p:sp>
        <p:nvSpPr>
          <p:cNvPr id="6" name="Título 1">
            <a:extLst>
              <a:ext uri="{FF2B5EF4-FFF2-40B4-BE49-F238E27FC236}">
                <a16:creationId xmlns:a16="http://schemas.microsoft.com/office/drawing/2014/main" id="{3AC35993-3556-4363-0633-7D5AF8048BCC}"/>
              </a:ext>
            </a:extLst>
          </p:cNvPr>
          <p:cNvSpPr txBox="1">
            <a:spLocks/>
          </p:cNvSpPr>
          <p:nvPr/>
        </p:nvSpPr>
        <p:spPr>
          <a:xfrm>
            <a:off x="941295" y="-246646"/>
            <a:ext cx="7261411" cy="739880"/>
          </a:xfrm>
          <a:prstGeom prst="rect">
            <a:avLst/>
          </a:prstGeom>
        </p:spPr>
        <p:txBody>
          <a:bodyPr vert="horz" lIns="91440" tIns="45720" rIns="91440" bIns="45720" rtlCol="0" anchor="b">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914400">
              <a:lnSpc>
                <a:spcPct val="90000"/>
              </a:lnSpc>
            </a:pPr>
            <a:r>
              <a:rPr lang="en-US" sz="3100" dirty="0">
                <a:solidFill>
                  <a:schemeClr val="tx1">
                    <a:lumMod val="85000"/>
                    <a:lumOff val="15000"/>
                  </a:schemeClr>
                </a:solidFill>
              </a:rPr>
              <a:t>OBSERVANDO CARACERÍSTICAS: CRUSTACEO</a:t>
            </a:r>
          </a:p>
        </p:txBody>
      </p:sp>
    </p:spTree>
    <p:extLst>
      <p:ext uri="{BB962C8B-B14F-4D97-AF65-F5344CB8AC3E}">
        <p14:creationId xmlns:p14="http://schemas.microsoft.com/office/powerpoint/2010/main" val="411962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6"/>
                                        </p:tgtEl>
                                        <p:attrNameLst>
                                          <p:attrName>style.visibility</p:attrName>
                                        </p:attrNameLst>
                                      </p:cBhvr>
                                      <p:to>
                                        <p:strVal val="visible"/>
                                      </p:to>
                                    </p:set>
                                    <p:animEffect transition="in" filter="fade">
                                      <p:cBhvr>
                                        <p:cTn id="10"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A4DC1-20FF-0BCD-F5B6-4631DBAE2317}"/>
            </a:ext>
          </a:extLst>
        </p:cNvPr>
        <p:cNvGrpSpPr/>
        <p:nvPr/>
      </p:nvGrpSpPr>
      <p:grpSpPr>
        <a:xfrm>
          <a:off x="0" y="0"/>
          <a:ext cx="0" cy="0"/>
          <a:chOff x="0" y="0"/>
          <a:chExt cx="0" cy="0"/>
        </a:xfrm>
      </p:grpSpPr>
      <p:sp>
        <p:nvSpPr>
          <p:cNvPr id="3" name="Título 1">
            <a:extLst>
              <a:ext uri="{FF2B5EF4-FFF2-40B4-BE49-F238E27FC236}">
                <a16:creationId xmlns:a16="http://schemas.microsoft.com/office/drawing/2014/main" id="{0EE5E0AE-320C-C684-8741-29489AB9C7F5}"/>
              </a:ext>
            </a:extLst>
          </p:cNvPr>
          <p:cNvSpPr>
            <a:spLocks noGrp="1"/>
          </p:cNvSpPr>
          <p:nvPr>
            <p:ph type="title"/>
          </p:nvPr>
        </p:nvSpPr>
        <p:spPr>
          <a:xfrm>
            <a:off x="529845" y="-16049"/>
            <a:ext cx="8408194" cy="744836"/>
          </a:xfrm>
        </p:spPr>
        <p:txBody>
          <a:bodyPr vert="horz" lIns="91440" tIns="45720" rIns="91440" bIns="45720" rtlCol="0">
            <a:normAutofit/>
          </a:bodyPr>
          <a:lstStyle/>
          <a:p>
            <a:pPr defTabSz="914400"/>
            <a:r>
              <a:rPr lang="en-US" sz="3100" dirty="0">
                <a:solidFill>
                  <a:schemeClr val="tx1">
                    <a:lumMod val="85000"/>
                    <a:lumOff val="15000"/>
                  </a:schemeClr>
                </a:solidFill>
              </a:rPr>
              <a:t>MYRIAPODA (CIENPIES Y MILPIES)</a:t>
            </a:r>
          </a:p>
        </p:txBody>
      </p:sp>
      <p:pic>
        <p:nvPicPr>
          <p:cNvPr id="4" name="Imagen 3">
            <a:extLst>
              <a:ext uri="{FF2B5EF4-FFF2-40B4-BE49-F238E27FC236}">
                <a16:creationId xmlns:a16="http://schemas.microsoft.com/office/drawing/2014/main" id="{06DCC69D-3770-C90E-F9B3-1FC219BD373F}"/>
              </a:ext>
            </a:extLst>
          </p:cNvPr>
          <p:cNvPicPr>
            <a:picLocks noChangeAspect="1"/>
          </p:cNvPicPr>
          <p:nvPr/>
        </p:nvPicPr>
        <p:blipFill rotWithShape="1">
          <a:blip r:embed="rId2">
            <a:extLst>
              <a:ext uri="{28A0092B-C50C-407E-A947-70E740481C1C}">
                <a14:useLocalDpi xmlns:a14="http://schemas.microsoft.com/office/drawing/2010/main" val="0"/>
              </a:ext>
            </a:extLst>
          </a:blip>
          <a:srcRect b="14423"/>
          <a:stretch/>
        </p:blipFill>
        <p:spPr bwMode="auto">
          <a:xfrm>
            <a:off x="874710" y="4541079"/>
            <a:ext cx="8011439" cy="2308397"/>
          </a:xfrm>
          <a:prstGeom prst="rect">
            <a:avLst/>
          </a:prstGeom>
          <a:noFill/>
          <a:ln>
            <a:noFill/>
          </a:ln>
          <a:extLst>
            <a:ext uri="{53640926-AAD7-44D8-BBD7-CCE9431645EC}">
              <a14:shadowObscured xmlns:a14="http://schemas.microsoft.com/office/drawing/2010/main"/>
            </a:ext>
          </a:extLst>
        </p:spPr>
      </p:pic>
      <p:pic>
        <p:nvPicPr>
          <p:cNvPr id="5" name="Imagen 4">
            <a:extLst>
              <a:ext uri="{FF2B5EF4-FFF2-40B4-BE49-F238E27FC236}">
                <a16:creationId xmlns:a16="http://schemas.microsoft.com/office/drawing/2014/main" id="{AE8B7CE5-1978-75DB-7713-4A30A93B0BD7}"/>
              </a:ext>
            </a:extLst>
          </p:cNvPr>
          <p:cNvPicPr>
            <a:picLocks noChangeAspect="1"/>
          </p:cNvPicPr>
          <p:nvPr/>
        </p:nvPicPr>
        <p:blipFill>
          <a:blip r:embed="rId3"/>
          <a:stretch>
            <a:fillRect/>
          </a:stretch>
        </p:blipFill>
        <p:spPr>
          <a:xfrm>
            <a:off x="-768627" y="728787"/>
            <a:ext cx="6437875" cy="4425131"/>
          </a:xfrm>
          <a:prstGeom prst="rect">
            <a:avLst/>
          </a:prstGeom>
        </p:spPr>
      </p:pic>
      <p:sp>
        <p:nvSpPr>
          <p:cNvPr id="2" name="Título 1">
            <a:extLst>
              <a:ext uri="{FF2B5EF4-FFF2-40B4-BE49-F238E27FC236}">
                <a16:creationId xmlns:a16="http://schemas.microsoft.com/office/drawing/2014/main" id="{3C8DE124-A61D-056D-795B-2F5C41690D24}"/>
              </a:ext>
            </a:extLst>
          </p:cNvPr>
          <p:cNvSpPr txBox="1">
            <a:spLocks/>
          </p:cNvSpPr>
          <p:nvPr/>
        </p:nvSpPr>
        <p:spPr>
          <a:xfrm>
            <a:off x="3820890" y="1038614"/>
            <a:ext cx="3696715" cy="74483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914400"/>
            <a:r>
              <a:rPr lang="en-US" sz="3100" dirty="0">
                <a:solidFill>
                  <a:schemeClr val="tx1">
                    <a:lumMod val="85000"/>
                    <a:lumOff val="15000"/>
                  </a:schemeClr>
                </a:solidFill>
              </a:rPr>
              <a:t>DIPLOPODA</a:t>
            </a:r>
          </a:p>
        </p:txBody>
      </p:sp>
      <p:sp>
        <p:nvSpPr>
          <p:cNvPr id="6" name="Título 1">
            <a:extLst>
              <a:ext uri="{FF2B5EF4-FFF2-40B4-BE49-F238E27FC236}">
                <a16:creationId xmlns:a16="http://schemas.microsoft.com/office/drawing/2014/main" id="{77904F78-D2B0-C8DE-E93A-1EDDECBB813F}"/>
              </a:ext>
            </a:extLst>
          </p:cNvPr>
          <p:cNvSpPr txBox="1">
            <a:spLocks/>
          </p:cNvSpPr>
          <p:nvPr/>
        </p:nvSpPr>
        <p:spPr>
          <a:xfrm>
            <a:off x="5995925" y="4665961"/>
            <a:ext cx="3148075" cy="74483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914400"/>
            <a:r>
              <a:rPr lang="en-US" sz="3100" dirty="0">
                <a:solidFill>
                  <a:schemeClr val="tx1">
                    <a:lumMod val="85000"/>
                    <a:lumOff val="15000"/>
                  </a:schemeClr>
                </a:solidFill>
              </a:rPr>
              <a:t>CHILOPODA</a:t>
            </a:r>
          </a:p>
        </p:txBody>
      </p:sp>
    </p:spTree>
    <p:extLst>
      <p:ext uri="{BB962C8B-B14F-4D97-AF65-F5344CB8AC3E}">
        <p14:creationId xmlns:p14="http://schemas.microsoft.com/office/powerpoint/2010/main" val="145392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par>
                                <p:cTn id="11" presetID="10" presetClass="entr" presetSubtype="0" fill="hold" grpId="0" nodeType="withEffect">
                                  <p:stCondLst>
                                    <p:cond delay="1000"/>
                                  </p:stCondLst>
                                  <p:iterate>
                                    <p:tmPct val="10000"/>
                                  </p:iterate>
                                  <p:childTnLst>
                                    <p:set>
                                      <p:cBhvr>
                                        <p:cTn id="12" dur="1" fill="hold">
                                          <p:stCondLst>
                                            <p:cond delay="0"/>
                                          </p:stCondLst>
                                        </p:cTn>
                                        <p:tgtEl>
                                          <p:spTgt spid="6"/>
                                        </p:tgtEl>
                                        <p:attrNameLst>
                                          <p:attrName>style.visibility</p:attrName>
                                        </p:attrNameLst>
                                      </p:cBhvr>
                                      <p:to>
                                        <p:strVal val="visible"/>
                                      </p:to>
                                    </p:set>
                                    <p:animEffect transition="in" filter="fade">
                                      <p:cBhvr>
                                        <p:cTn id="13"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B0AA76-B093-7311-5B72-D38B40CA3FF5}"/>
              </a:ext>
            </a:extLst>
          </p:cNvPr>
          <p:cNvSpPr>
            <a:spLocks noGrp="1"/>
          </p:cNvSpPr>
          <p:nvPr>
            <p:ph type="title"/>
          </p:nvPr>
        </p:nvSpPr>
        <p:spPr>
          <a:xfrm>
            <a:off x="457200" y="107217"/>
            <a:ext cx="8229600" cy="1143000"/>
          </a:xfrm>
        </p:spPr>
        <p:txBody>
          <a:bodyPr>
            <a:normAutofit fontScale="90000"/>
          </a:bodyPr>
          <a:lstStyle/>
          <a:p>
            <a:r>
              <a:rPr lang="es-ES" dirty="0"/>
              <a:t>CARACTERÍSTICAS DE LAS CLASES DE ARTRÓPDOS</a:t>
            </a:r>
          </a:p>
        </p:txBody>
      </p:sp>
      <p:graphicFrame>
        <p:nvGraphicFramePr>
          <p:cNvPr id="3" name="Tabla 2">
            <a:extLst>
              <a:ext uri="{FF2B5EF4-FFF2-40B4-BE49-F238E27FC236}">
                <a16:creationId xmlns:a16="http://schemas.microsoft.com/office/drawing/2014/main" id="{A69EEAE9-32B6-2869-F822-8028E215AADA}"/>
              </a:ext>
            </a:extLst>
          </p:cNvPr>
          <p:cNvGraphicFramePr>
            <a:graphicFrameLocks noGrp="1"/>
          </p:cNvGraphicFramePr>
          <p:nvPr>
            <p:extLst>
              <p:ext uri="{D42A27DB-BD31-4B8C-83A1-F6EECF244321}">
                <p14:modId xmlns:p14="http://schemas.microsoft.com/office/powerpoint/2010/main" val="1460224777"/>
              </p:ext>
            </p:extLst>
          </p:nvPr>
        </p:nvGraphicFramePr>
        <p:xfrm>
          <a:off x="203200" y="1334611"/>
          <a:ext cx="8737599" cy="5416172"/>
        </p:xfrm>
        <a:graphic>
          <a:graphicData uri="http://schemas.openxmlformats.org/drawingml/2006/table">
            <a:tbl>
              <a:tblPr firstRow="1" firstCol="1" bandRow="1">
                <a:tableStyleId>{5C22544A-7EE6-4342-B048-85BDC9FD1C3A}</a:tableStyleId>
              </a:tblPr>
              <a:tblGrid>
                <a:gridCol w="2911162">
                  <a:extLst>
                    <a:ext uri="{9D8B030D-6E8A-4147-A177-3AD203B41FA5}">
                      <a16:colId xmlns:a16="http://schemas.microsoft.com/office/drawing/2014/main" val="811786757"/>
                    </a:ext>
                  </a:extLst>
                </a:gridCol>
                <a:gridCol w="5826437">
                  <a:extLst>
                    <a:ext uri="{9D8B030D-6E8A-4147-A177-3AD203B41FA5}">
                      <a16:colId xmlns:a16="http://schemas.microsoft.com/office/drawing/2014/main" val="1782124244"/>
                    </a:ext>
                  </a:extLst>
                </a:gridCol>
              </a:tblGrid>
              <a:tr h="0">
                <a:tc>
                  <a:txBody>
                    <a:bodyPr/>
                    <a:lstStyle/>
                    <a:p>
                      <a:pPr>
                        <a:lnSpc>
                          <a:spcPct val="115000"/>
                        </a:lnSpc>
                        <a:spcAft>
                          <a:spcPts val="800"/>
                        </a:spcAft>
                        <a:buNone/>
                      </a:pPr>
                      <a:r>
                        <a:rPr lang="es-ES" sz="1600" kern="100">
                          <a:effectLst/>
                        </a:rPr>
                        <a:t>CLASE</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a:effectLst/>
                        </a:rPr>
                        <a:t>CARACTERÍSTICAS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08545016"/>
                  </a:ext>
                </a:extLst>
              </a:tr>
              <a:tr h="0">
                <a:tc>
                  <a:txBody>
                    <a:bodyPr/>
                    <a:lstStyle/>
                    <a:p>
                      <a:pPr>
                        <a:lnSpc>
                          <a:spcPct val="115000"/>
                        </a:lnSpc>
                        <a:spcAft>
                          <a:spcPts val="800"/>
                        </a:spcAft>
                        <a:buNone/>
                      </a:pPr>
                      <a:r>
                        <a:rPr lang="es-ES" sz="1600" kern="100" dirty="0">
                          <a:effectLst/>
                        </a:rPr>
                        <a:t>Insectos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dirty="0">
                          <a:effectLst/>
                        </a:rPr>
                        <a:t>Tres pares de patas</a:t>
                      </a:r>
                      <a:endParaRPr lang="es-ES" sz="1800" kern="100" dirty="0">
                        <a:effectLst/>
                      </a:endParaRPr>
                    </a:p>
                    <a:p>
                      <a:pPr>
                        <a:lnSpc>
                          <a:spcPct val="115000"/>
                        </a:lnSpc>
                        <a:spcAft>
                          <a:spcPts val="800"/>
                        </a:spcAft>
                        <a:buNone/>
                      </a:pPr>
                      <a:r>
                        <a:rPr lang="es-ES" sz="1600" kern="100" dirty="0">
                          <a:effectLst/>
                        </a:rPr>
                        <a:t>Dos antenas</a:t>
                      </a:r>
                      <a:endParaRPr lang="es-ES" sz="1800" kern="100" dirty="0">
                        <a:effectLst/>
                      </a:endParaRPr>
                    </a:p>
                    <a:p>
                      <a:pPr>
                        <a:lnSpc>
                          <a:spcPct val="115000"/>
                        </a:lnSpc>
                        <a:spcAft>
                          <a:spcPts val="800"/>
                        </a:spcAft>
                        <a:buNone/>
                      </a:pPr>
                      <a:r>
                        <a:rPr lang="es-ES" sz="1600" kern="100" dirty="0">
                          <a:effectLst/>
                        </a:rPr>
                        <a:t>Cuerpo en tres partes (cabeza, tórax y abdomen)</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43185674"/>
                  </a:ext>
                </a:extLst>
              </a:tr>
              <a:tr h="0">
                <a:tc>
                  <a:txBody>
                    <a:bodyPr/>
                    <a:lstStyle/>
                    <a:p>
                      <a:pPr>
                        <a:lnSpc>
                          <a:spcPct val="115000"/>
                        </a:lnSpc>
                        <a:spcAft>
                          <a:spcPts val="800"/>
                        </a:spcAft>
                        <a:buNone/>
                      </a:pPr>
                      <a:r>
                        <a:rPr lang="es-ES" sz="1600" kern="100">
                          <a:effectLst/>
                        </a:rPr>
                        <a:t>Arácnidos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a:effectLst/>
                        </a:rPr>
                        <a:t>Cuatro pares de patas</a:t>
                      </a:r>
                      <a:endParaRPr lang="es-ES" sz="1800" kern="100">
                        <a:effectLst/>
                      </a:endParaRPr>
                    </a:p>
                    <a:p>
                      <a:pPr>
                        <a:lnSpc>
                          <a:spcPct val="115000"/>
                        </a:lnSpc>
                        <a:spcAft>
                          <a:spcPts val="800"/>
                        </a:spcAft>
                        <a:buNone/>
                      </a:pPr>
                      <a:r>
                        <a:rPr lang="es-ES" sz="1600" kern="100">
                          <a:effectLst/>
                        </a:rPr>
                        <a:t>Sin antenas</a:t>
                      </a:r>
                      <a:endParaRPr lang="es-ES" sz="1800" kern="100">
                        <a:effectLst/>
                      </a:endParaRPr>
                    </a:p>
                    <a:p>
                      <a:pPr>
                        <a:lnSpc>
                          <a:spcPct val="115000"/>
                        </a:lnSpc>
                        <a:spcAft>
                          <a:spcPts val="800"/>
                        </a:spcAft>
                        <a:buNone/>
                      </a:pPr>
                      <a:r>
                        <a:rPr lang="es-ES" sz="1600" kern="100">
                          <a:effectLst/>
                        </a:rPr>
                        <a:t>Cuerpo en dos partes (cefalotórax y abdomen)</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42669356"/>
                  </a:ext>
                </a:extLst>
              </a:tr>
              <a:tr h="0">
                <a:tc>
                  <a:txBody>
                    <a:bodyPr/>
                    <a:lstStyle/>
                    <a:p>
                      <a:pPr>
                        <a:lnSpc>
                          <a:spcPct val="115000"/>
                        </a:lnSpc>
                        <a:spcAft>
                          <a:spcPts val="800"/>
                        </a:spcAft>
                        <a:buNone/>
                      </a:pPr>
                      <a:r>
                        <a:rPr lang="es-ES" sz="1600" kern="100">
                          <a:effectLst/>
                        </a:rPr>
                        <a:t>Crustáceos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a:effectLst/>
                        </a:rPr>
                        <a:t>Cinco o más pares de patas</a:t>
                      </a:r>
                      <a:endParaRPr lang="es-ES" sz="1800" kern="100">
                        <a:effectLst/>
                      </a:endParaRPr>
                    </a:p>
                    <a:p>
                      <a:pPr>
                        <a:lnSpc>
                          <a:spcPct val="115000"/>
                        </a:lnSpc>
                        <a:spcAft>
                          <a:spcPts val="800"/>
                        </a:spcAft>
                        <a:buNone/>
                      </a:pPr>
                      <a:r>
                        <a:rPr lang="es-ES" sz="1600" kern="100">
                          <a:effectLst/>
                        </a:rPr>
                        <a:t>Dos antenas</a:t>
                      </a:r>
                      <a:endParaRPr lang="es-ES" sz="1800" kern="100">
                        <a:effectLst/>
                      </a:endParaRPr>
                    </a:p>
                    <a:p>
                      <a:pPr>
                        <a:lnSpc>
                          <a:spcPct val="115000"/>
                        </a:lnSpc>
                        <a:spcAft>
                          <a:spcPts val="800"/>
                        </a:spcAft>
                        <a:buNone/>
                      </a:pPr>
                      <a:r>
                        <a:rPr lang="es-ES" sz="1600" kern="100">
                          <a:effectLst/>
                        </a:rPr>
                        <a:t>Casi todos acuáticos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72431912"/>
                  </a:ext>
                </a:extLst>
              </a:tr>
              <a:tr h="0">
                <a:tc>
                  <a:txBody>
                    <a:bodyPr/>
                    <a:lstStyle/>
                    <a:p>
                      <a:pPr>
                        <a:lnSpc>
                          <a:spcPct val="115000"/>
                        </a:lnSpc>
                        <a:spcAft>
                          <a:spcPts val="800"/>
                        </a:spcAft>
                        <a:buNone/>
                      </a:pPr>
                      <a:r>
                        <a:rPr lang="es-ES" sz="1600" kern="100">
                          <a:effectLst/>
                        </a:rPr>
                        <a:t>Myriapoda (Diplopoda- Ciempiés)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a:effectLst/>
                        </a:rPr>
                        <a:t>Muchas patas: un par por segmento</a:t>
                      </a:r>
                      <a:endParaRPr lang="es-ES" sz="1800" kern="100">
                        <a:effectLst/>
                      </a:endParaRPr>
                    </a:p>
                    <a:p>
                      <a:pPr>
                        <a:lnSpc>
                          <a:spcPct val="115000"/>
                        </a:lnSpc>
                        <a:spcAft>
                          <a:spcPts val="800"/>
                        </a:spcAft>
                        <a:buNone/>
                      </a:pPr>
                      <a:r>
                        <a:rPr lang="es-ES" sz="1600" kern="100">
                          <a:effectLst/>
                        </a:rPr>
                        <a:t>Dos antenas</a:t>
                      </a:r>
                      <a:endParaRPr lang="es-ES" sz="1800" kern="100">
                        <a:effectLst/>
                      </a:endParaRPr>
                    </a:p>
                    <a:p>
                      <a:pPr>
                        <a:lnSpc>
                          <a:spcPct val="115000"/>
                        </a:lnSpc>
                        <a:spcAft>
                          <a:spcPts val="800"/>
                        </a:spcAft>
                        <a:buNone/>
                      </a:pPr>
                      <a:r>
                        <a:rPr lang="es-ES" sz="1600" kern="100">
                          <a:effectLst/>
                        </a:rPr>
                        <a:t>Cuerpo aplanado con muchos segmentos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3798567"/>
                  </a:ext>
                </a:extLst>
              </a:tr>
              <a:tr h="0">
                <a:tc>
                  <a:txBody>
                    <a:bodyPr/>
                    <a:lstStyle/>
                    <a:p>
                      <a:pPr>
                        <a:lnSpc>
                          <a:spcPct val="115000"/>
                        </a:lnSpc>
                        <a:spcAft>
                          <a:spcPts val="800"/>
                        </a:spcAft>
                        <a:buNone/>
                      </a:pPr>
                      <a:r>
                        <a:rPr lang="es-ES" sz="1600" kern="100">
                          <a:effectLst/>
                        </a:rPr>
                        <a:t>Myriapoda (Chilopoda- Milpiés)</a:t>
                      </a: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1600" kern="100" dirty="0">
                          <a:effectLst/>
                        </a:rPr>
                        <a:t>Muchas patas: dos pares por segmento</a:t>
                      </a:r>
                      <a:endParaRPr lang="es-ES" sz="1800" kern="100" dirty="0">
                        <a:effectLst/>
                      </a:endParaRPr>
                    </a:p>
                    <a:p>
                      <a:pPr>
                        <a:lnSpc>
                          <a:spcPct val="115000"/>
                        </a:lnSpc>
                        <a:spcAft>
                          <a:spcPts val="800"/>
                        </a:spcAft>
                        <a:buNone/>
                      </a:pPr>
                      <a:r>
                        <a:rPr lang="es-ES" sz="1600" kern="100" dirty="0">
                          <a:effectLst/>
                        </a:rPr>
                        <a:t>Dos antenas</a:t>
                      </a:r>
                      <a:endParaRPr lang="es-ES" sz="1800" kern="100" dirty="0">
                        <a:effectLst/>
                      </a:endParaRPr>
                    </a:p>
                    <a:p>
                      <a:pPr>
                        <a:lnSpc>
                          <a:spcPct val="115000"/>
                        </a:lnSpc>
                        <a:spcAft>
                          <a:spcPts val="800"/>
                        </a:spcAft>
                        <a:buNone/>
                      </a:pPr>
                      <a:r>
                        <a:rPr lang="es-ES" sz="1600" kern="100" dirty="0">
                          <a:effectLst/>
                        </a:rPr>
                        <a:t>Cuerpo cilíndrico con muchos segmentos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94010716"/>
                  </a:ext>
                </a:extLst>
              </a:tr>
            </a:tbl>
          </a:graphicData>
        </a:graphic>
      </p:graphicFrame>
    </p:spTree>
    <p:extLst>
      <p:ext uri="{BB962C8B-B14F-4D97-AF65-F5344CB8AC3E}">
        <p14:creationId xmlns:p14="http://schemas.microsoft.com/office/powerpoint/2010/main" val="3874381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011688-6725-0EBB-B4C1-BA188F118A6A}"/>
              </a:ext>
            </a:extLst>
          </p:cNvPr>
          <p:cNvSpPr>
            <a:spLocks noGrp="1"/>
          </p:cNvSpPr>
          <p:nvPr>
            <p:ph type="title"/>
          </p:nvPr>
        </p:nvSpPr>
        <p:spPr>
          <a:xfrm>
            <a:off x="914400" y="264796"/>
            <a:ext cx="8229600" cy="1143000"/>
          </a:xfrm>
        </p:spPr>
        <p:txBody>
          <a:bodyPr>
            <a:normAutofit/>
          </a:bodyPr>
          <a:lstStyle/>
          <a:p>
            <a:r>
              <a:rPr lang="es-ES" sz="3200" dirty="0"/>
              <a:t>RELLENA LOS HUECOS CON TUS APRENDIZAJES:</a:t>
            </a:r>
            <a:br>
              <a:rPr lang="es-ES" sz="3200" dirty="0"/>
            </a:br>
            <a:r>
              <a:rPr lang="es-ES" sz="1800" b="1" dirty="0">
                <a:solidFill>
                  <a:schemeClr val="tx2"/>
                </a:solidFill>
                <a:effectLst/>
                <a:latin typeface="Calibri" panose="020F0502020204030204" pitchFamily="34" charset="0"/>
                <a:ea typeface="Aptos" panose="020B0004020202020204" pitchFamily="34" charset="0"/>
              </a:rPr>
              <a:t>apéndices, arácnidos, aplanado, crustáceos, apéndices, insectos, exoesqueleto, dos pares por segmento, miriápodos, segmentos</a:t>
            </a:r>
            <a:endParaRPr lang="es-ES" sz="3200" b="1" dirty="0">
              <a:solidFill>
                <a:schemeClr val="tx2"/>
              </a:solidFill>
            </a:endParaRPr>
          </a:p>
        </p:txBody>
      </p:sp>
      <p:sp>
        <p:nvSpPr>
          <p:cNvPr id="4" name="CuadroTexto 3">
            <a:extLst>
              <a:ext uri="{FF2B5EF4-FFF2-40B4-BE49-F238E27FC236}">
                <a16:creationId xmlns:a16="http://schemas.microsoft.com/office/drawing/2014/main" id="{37513F0E-A761-13E3-9075-2AC098D4B2B4}"/>
              </a:ext>
            </a:extLst>
          </p:cNvPr>
          <p:cNvSpPr txBox="1"/>
          <p:nvPr/>
        </p:nvSpPr>
        <p:spPr>
          <a:xfrm>
            <a:off x="0" y="1665605"/>
            <a:ext cx="9144000" cy="4917757"/>
          </a:xfrm>
          <a:prstGeom prst="rect">
            <a:avLst/>
          </a:prstGeom>
          <a:noFill/>
        </p:spPr>
        <p:txBody>
          <a:bodyPr wrap="square">
            <a:spAutoFit/>
          </a:bodyPr>
          <a:lstStyle/>
          <a:p>
            <a:pPr>
              <a:lnSpc>
                <a:spcPct val="115000"/>
              </a:lnSpc>
              <a:spcAft>
                <a:spcPts val="800"/>
              </a:spcAft>
              <a:buNone/>
            </a:pPr>
            <a:r>
              <a:rPr lang="es-ES" sz="1800" kern="100" dirty="0">
                <a:solidFill>
                  <a:srgbClr val="196B24"/>
                </a:solidFill>
                <a:effectLst/>
                <a:latin typeface="Calibri" panose="020F0502020204030204" pitchFamily="34" charset="0"/>
                <a:ea typeface="Aptos" panose="020B0004020202020204" pitchFamily="34" charset="0"/>
                <a:cs typeface="Times New Roman" panose="02020603050405020304" pitchFamily="18" charset="0"/>
              </a:rPr>
              <a:t>“¡Hola, amigos! Hoy os voy a contar la historia de una excursión maravillosa que hice al bosque con mi padre. Llevábamos una lupa y una libreta porque queríamos descubrir cuántos artrópodos encontrábamos. ¿Os acordáis de qué son los artrópodos? Pues sí, ¡esos animalillos que tienen el cuerpo con partes que se mueven por separado! Tienen un (1) __________, es decir, una especie de "armadura" resistente por fuera, y además todos tienen (2) __________ articulados, que pueden ser patas, antenas, pinzas, etc. ¡Vimos tantísimos que decidimos organizarlos por clases!</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a:buNone/>
            </a:pPr>
            <a:r>
              <a:rPr lang="es-ES" sz="1800" dirty="0">
                <a:solidFill>
                  <a:srgbClr val="196B24"/>
                </a:solidFill>
                <a:effectLst/>
                <a:latin typeface="Calibri" panose="020F0502020204030204" pitchFamily="34" charset="0"/>
                <a:ea typeface="Aptos" panose="020B0004020202020204" pitchFamily="34" charset="0"/>
              </a:rPr>
              <a:t>Primero vimos una mariposa posada en una flor, y yo grité: “¡Este es un (3) __________!”. Luego apareció una araña y me acordé de que tiene ocho patas y no antenas, así que anoté: “¡Clase (4) __________!”. Más tarde vimos una langosta de río con sus pinzas, y papá me dijo: “Esa pertenece a los (5) __________”. También encontramos un ciempiés que corría rapidísimo y un milpiés que se movía lento y redondeado. El ciempiés, sin embargo, era (6) ________. Ambos eran del subfilo (7) __________, aunque uno tenía un par de patas por segmento y el otro (8) _________. Al final del día, papá me preguntó: “¿Qué tienen todos estos en común?” Y yo respondí muy segura: “¡Son artrópodos porque tienen el cuerpo dividido en (10) ______________ y (8) __________ articulados!”</a:t>
            </a:r>
            <a:endParaRPr lang="es-ES" dirty="0"/>
          </a:p>
        </p:txBody>
      </p:sp>
      <p:pic>
        <p:nvPicPr>
          <p:cNvPr id="5" name="Imagen 4" descr="Imagen generada">
            <a:extLst>
              <a:ext uri="{FF2B5EF4-FFF2-40B4-BE49-F238E27FC236}">
                <a16:creationId xmlns:a16="http://schemas.microsoft.com/office/drawing/2014/main" id="{05F27CE8-E508-9EA1-C7E1-4D5822AEB79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1" y="0"/>
            <a:ext cx="1036555" cy="140779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2634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316F6-3894-970A-9094-064F9F86FC04}"/>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2619D84-65AB-E6F4-69BF-C61D10A70CF4}"/>
              </a:ext>
            </a:extLst>
          </p:cNvPr>
          <p:cNvSpPr>
            <a:spLocks noGrp="1"/>
          </p:cNvSpPr>
          <p:nvPr>
            <p:ph type="title"/>
          </p:nvPr>
        </p:nvSpPr>
        <p:spPr/>
        <p:txBody>
          <a:bodyPr>
            <a:normAutofit fontScale="90000"/>
          </a:bodyPr>
          <a:lstStyle/>
          <a:p>
            <a:r>
              <a:rPr lang="es-ES" dirty="0"/>
              <a:t>¿QUÉ ANIMALES SON MÁS PRÓXIMOS? ¿POR QUÉ?</a:t>
            </a:r>
          </a:p>
        </p:txBody>
      </p:sp>
      <p:sp>
        <p:nvSpPr>
          <p:cNvPr id="3" name="Rectangle 2">
            <a:extLst>
              <a:ext uri="{FF2B5EF4-FFF2-40B4-BE49-F238E27FC236}">
                <a16:creationId xmlns:a16="http://schemas.microsoft.com/office/drawing/2014/main" id="{0147469E-1E73-57A7-5A3F-FB506CBD2A41}"/>
              </a:ext>
            </a:extLst>
          </p:cNvPr>
          <p:cNvSpPr/>
          <p:nvPr/>
        </p:nvSpPr>
        <p:spPr>
          <a:xfrm>
            <a:off x="866274" y="21127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REINO
Animalia</a:t>
            </a:r>
          </a:p>
        </p:txBody>
      </p:sp>
      <p:sp>
        <p:nvSpPr>
          <p:cNvPr id="4" name="Rectangle 4">
            <a:extLst>
              <a:ext uri="{FF2B5EF4-FFF2-40B4-BE49-F238E27FC236}">
                <a16:creationId xmlns:a16="http://schemas.microsoft.com/office/drawing/2014/main" id="{A0E1C10C-575A-89C6-E54D-1CA71FBE1B4A}"/>
              </a:ext>
            </a:extLst>
          </p:cNvPr>
          <p:cNvSpPr/>
          <p:nvPr/>
        </p:nvSpPr>
        <p:spPr>
          <a:xfrm>
            <a:off x="866274" y="30271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FILO
Chordata</a:t>
            </a:r>
          </a:p>
        </p:txBody>
      </p:sp>
      <p:sp>
        <p:nvSpPr>
          <p:cNvPr id="5" name="Rectangle 5">
            <a:extLst>
              <a:ext uri="{FF2B5EF4-FFF2-40B4-BE49-F238E27FC236}">
                <a16:creationId xmlns:a16="http://schemas.microsoft.com/office/drawing/2014/main" id="{78744FF7-C5F6-A9BD-4BD3-D3BC10D09F82}"/>
              </a:ext>
            </a:extLst>
          </p:cNvPr>
          <p:cNvSpPr/>
          <p:nvPr/>
        </p:nvSpPr>
        <p:spPr>
          <a:xfrm>
            <a:off x="866274" y="34843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CLASE
Mammalia</a:t>
            </a:r>
          </a:p>
        </p:txBody>
      </p:sp>
      <p:sp>
        <p:nvSpPr>
          <p:cNvPr id="6" name="Rectangle 6">
            <a:extLst>
              <a:ext uri="{FF2B5EF4-FFF2-40B4-BE49-F238E27FC236}">
                <a16:creationId xmlns:a16="http://schemas.microsoft.com/office/drawing/2014/main" id="{7C413F6F-3474-A6D0-0D95-3A8F83A24431}"/>
              </a:ext>
            </a:extLst>
          </p:cNvPr>
          <p:cNvSpPr/>
          <p:nvPr/>
        </p:nvSpPr>
        <p:spPr>
          <a:xfrm>
            <a:off x="866274" y="39415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ORDEN
Cetacea</a:t>
            </a:r>
          </a:p>
        </p:txBody>
      </p:sp>
      <p:sp>
        <p:nvSpPr>
          <p:cNvPr id="7" name="Rectangle 7">
            <a:extLst>
              <a:ext uri="{FF2B5EF4-FFF2-40B4-BE49-F238E27FC236}">
                <a16:creationId xmlns:a16="http://schemas.microsoft.com/office/drawing/2014/main" id="{01BAC019-473B-36B8-D0CD-40FDB306CB22}"/>
              </a:ext>
            </a:extLst>
          </p:cNvPr>
          <p:cNvSpPr/>
          <p:nvPr/>
        </p:nvSpPr>
        <p:spPr>
          <a:xfrm>
            <a:off x="866274" y="43987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FAMILIA
Balaenopteridae</a:t>
            </a:r>
          </a:p>
        </p:txBody>
      </p:sp>
      <p:sp>
        <p:nvSpPr>
          <p:cNvPr id="8" name="Rectangle 8">
            <a:extLst>
              <a:ext uri="{FF2B5EF4-FFF2-40B4-BE49-F238E27FC236}">
                <a16:creationId xmlns:a16="http://schemas.microsoft.com/office/drawing/2014/main" id="{B2D0C562-6A7F-97EF-73BF-805B249C4E3F}"/>
              </a:ext>
            </a:extLst>
          </p:cNvPr>
          <p:cNvSpPr/>
          <p:nvPr/>
        </p:nvSpPr>
        <p:spPr>
          <a:xfrm>
            <a:off x="866274" y="48559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GÉNERO
Balaenoptera</a:t>
            </a:r>
          </a:p>
        </p:txBody>
      </p:sp>
      <p:sp>
        <p:nvSpPr>
          <p:cNvPr id="9" name="Rectangle 9">
            <a:extLst>
              <a:ext uri="{FF2B5EF4-FFF2-40B4-BE49-F238E27FC236}">
                <a16:creationId xmlns:a16="http://schemas.microsoft.com/office/drawing/2014/main" id="{C9DCB171-37D7-1EE8-B2D0-E9673AC244A5}"/>
              </a:ext>
            </a:extLst>
          </p:cNvPr>
          <p:cNvSpPr/>
          <p:nvPr/>
        </p:nvSpPr>
        <p:spPr>
          <a:xfrm>
            <a:off x="866274" y="5313146"/>
            <a:ext cx="1164657" cy="794084"/>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ESPECIE
Balaenoptera musculus (Ballena azul)</a:t>
            </a:r>
          </a:p>
        </p:txBody>
      </p:sp>
      <p:sp>
        <p:nvSpPr>
          <p:cNvPr id="10" name="Rectangle 10">
            <a:extLst>
              <a:ext uri="{FF2B5EF4-FFF2-40B4-BE49-F238E27FC236}">
                <a16:creationId xmlns:a16="http://schemas.microsoft.com/office/drawing/2014/main" id="{70813A79-9B01-5D16-6FF0-21BA187ACD79}"/>
              </a:ext>
            </a:extLst>
          </p:cNvPr>
          <p:cNvSpPr/>
          <p:nvPr/>
        </p:nvSpPr>
        <p:spPr>
          <a:xfrm>
            <a:off x="2435186" y="21127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REINO
Animalia</a:t>
            </a:r>
          </a:p>
        </p:txBody>
      </p:sp>
      <p:sp>
        <p:nvSpPr>
          <p:cNvPr id="11" name="Rectangle 12">
            <a:extLst>
              <a:ext uri="{FF2B5EF4-FFF2-40B4-BE49-F238E27FC236}">
                <a16:creationId xmlns:a16="http://schemas.microsoft.com/office/drawing/2014/main" id="{E11D9306-6EF7-EBDE-4B86-DAEE74E30338}"/>
              </a:ext>
            </a:extLst>
          </p:cNvPr>
          <p:cNvSpPr/>
          <p:nvPr/>
        </p:nvSpPr>
        <p:spPr>
          <a:xfrm>
            <a:off x="2435186" y="30271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FILO
Chordata</a:t>
            </a:r>
          </a:p>
        </p:txBody>
      </p:sp>
      <p:sp>
        <p:nvSpPr>
          <p:cNvPr id="12" name="Rectangle 13">
            <a:extLst>
              <a:ext uri="{FF2B5EF4-FFF2-40B4-BE49-F238E27FC236}">
                <a16:creationId xmlns:a16="http://schemas.microsoft.com/office/drawing/2014/main" id="{F466096D-CA88-CF79-5384-624644308831}"/>
              </a:ext>
            </a:extLst>
          </p:cNvPr>
          <p:cNvSpPr/>
          <p:nvPr/>
        </p:nvSpPr>
        <p:spPr>
          <a:xfrm>
            <a:off x="2435186" y="34843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CLASE
Aves</a:t>
            </a:r>
          </a:p>
        </p:txBody>
      </p:sp>
      <p:sp>
        <p:nvSpPr>
          <p:cNvPr id="13" name="Rectangle 14">
            <a:extLst>
              <a:ext uri="{FF2B5EF4-FFF2-40B4-BE49-F238E27FC236}">
                <a16:creationId xmlns:a16="http://schemas.microsoft.com/office/drawing/2014/main" id="{CC173B40-3856-10E1-C5BF-BAB260C6DF30}"/>
              </a:ext>
            </a:extLst>
          </p:cNvPr>
          <p:cNvSpPr/>
          <p:nvPr/>
        </p:nvSpPr>
        <p:spPr>
          <a:xfrm>
            <a:off x="2435186" y="39415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ORDEN
Galliformes</a:t>
            </a:r>
          </a:p>
        </p:txBody>
      </p:sp>
      <p:sp>
        <p:nvSpPr>
          <p:cNvPr id="14" name="Rectangle 15">
            <a:extLst>
              <a:ext uri="{FF2B5EF4-FFF2-40B4-BE49-F238E27FC236}">
                <a16:creationId xmlns:a16="http://schemas.microsoft.com/office/drawing/2014/main" id="{582BE2F3-FC63-8CF8-3AB7-A0E3C7D16C7F}"/>
              </a:ext>
            </a:extLst>
          </p:cNvPr>
          <p:cNvSpPr/>
          <p:nvPr/>
        </p:nvSpPr>
        <p:spPr>
          <a:xfrm>
            <a:off x="2435186" y="43987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FAMILIA
Phasianidae</a:t>
            </a:r>
          </a:p>
        </p:txBody>
      </p:sp>
      <p:sp>
        <p:nvSpPr>
          <p:cNvPr id="15" name="Rectangle 16">
            <a:extLst>
              <a:ext uri="{FF2B5EF4-FFF2-40B4-BE49-F238E27FC236}">
                <a16:creationId xmlns:a16="http://schemas.microsoft.com/office/drawing/2014/main" id="{2B27BB7E-5C2E-CBFE-C446-D54B4943CC5D}"/>
              </a:ext>
            </a:extLst>
          </p:cNvPr>
          <p:cNvSpPr/>
          <p:nvPr/>
        </p:nvSpPr>
        <p:spPr>
          <a:xfrm>
            <a:off x="2435186" y="485594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GÉNERO
Gallus</a:t>
            </a:r>
          </a:p>
        </p:txBody>
      </p:sp>
      <p:sp>
        <p:nvSpPr>
          <p:cNvPr id="16" name="Rectangle 17">
            <a:extLst>
              <a:ext uri="{FF2B5EF4-FFF2-40B4-BE49-F238E27FC236}">
                <a16:creationId xmlns:a16="http://schemas.microsoft.com/office/drawing/2014/main" id="{96AF28B4-230B-FB0D-A64A-F88F4A6ABC8A}"/>
              </a:ext>
            </a:extLst>
          </p:cNvPr>
          <p:cNvSpPr/>
          <p:nvPr/>
        </p:nvSpPr>
        <p:spPr>
          <a:xfrm>
            <a:off x="2435186" y="5313146"/>
            <a:ext cx="1164657" cy="794084"/>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ESPECIE
Gallus gallus domesticus (Pollo común)</a:t>
            </a:r>
          </a:p>
        </p:txBody>
      </p:sp>
      <p:sp>
        <p:nvSpPr>
          <p:cNvPr id="17" name="Rectangle 18">
            <a:extLst>
              <a:ext uri="{FF2B5EF4-FFF2-40B4-BE49-F238E27FC236}">
                <a16:creationId xmlns:a16="http://schemas.microsoft.com/office/drawing/2014/main" id="{35192CF4-8F23-7B45-0857-3166952CF58E}"/>
              </a:ext>
            </a:extLst>
          </p:cNvPr>
          <p:cNvSpPr/>
          <p:nvPr/>
        </p:nvSpPr>
        <p:spPr>
          <a:xfrm>
            <a:off x="3922295" y="2131997"/>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REINO
Animalia</a:t>
            </a:r>
          </a:p>
        </p:txBody>
      </p:sp>
      <p:sp>
        <p:nvSpPr>
          <p:cNvPr id="18" name="Rectangle 20">
            <a:extLst>
              <a:ext uri="{FF2B5EF4-FFF2-40B4-BE49-F238E27FC236}">
                <a16:creationId xmlns:a16="http://schemas.microsoft.com/office/drawing/2014/main" id="{4C44756E-4022-88D4-CD00-BF6746EF00C7}"/>
              </a:ext>
            </a:extLst>
          </p:cNvPr>
          <p:cNvSpPr/>
          <p:nvPr/>
        </p:nvSpPr>
        <p:spPr>
          <a:xfrm>
            <a:off x="3922295" y="3046397"/>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FILO
Chordata</a:t>
            </a:r>
          </a:p>
        </p:txBody>
      </p:sp>
      <p:sp>
        <p:nvSpPr>
          <p:cNvPr id="19" name="Rectangle 21">
            <a:extLst>
              <a:ext uri="{FF2B5EF4-FFF2-40B4-BE49-F238E27FC236}">
                <a16:creationId xmlns:a16="http://schemas.microsoft.com/office/drawing/2014/main" id="{A7F4E5BE-9E3E-F96D-0ADF-B771FA75C50D}"/>
              </a:ext>
            </a:extLst>
          </p:cNvPr>
          <p:cNvSpPr/>
          <p:nvPr/>
        </p:nvSpPr>
        <p:spPr>
          <a:xfrm>
            <a:off x="3922295" y="3503597"/>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CLASE
Mammalia</a:t>
            </a:r>
          </a:p>
        </p:txBody>
      </p:sp>
      <p:sp>
        <p:nvSpPr>
          <p:cNvPr id="20" name="Rectangle 22">
            <a:extLst>
              <a:ext uri="{FF2B5EF4-FFF2-40B4-BE49-F238E27FC236}">
                <a16:creationId xmlns:a16="http://schemas.microsoft.com/office/drawing/2014/main" id="{7C880990-13AB-ED16-71FC-2C5728F4F2CA}"/>
              </a:ext>
            </a:extLst>
          </p:cNvPr>
          <p:cNvSpPr/>
          <p:nvPr/>
        </p:nvSpPr>
        <p:spPr>
          <a:xfrm>
            <a:off x="3922295" y="3960797"/>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ORDEN
Carnivora</a:t>
            </a:r>
          </a:p>
        </p:txBody>
      </p:sp>
      <p:sp>
        <p:nvSpPr>
          <p:cNvPr id="21" name="Rectangle 23">
            <a:extLst>
              <a:ext uri="{FF2B5EF4-FFF2-40B4-BE49-F238E27FC236}">
                <a16:creationId xmlns:a16="http://schemas.microsoft.com/office/drawing/2014/main" id="{16E7CF6D-5F57-85FC-4F90-66DD2FEB7B31}"/>
              </a:ext>
            </a:extLst>
          </p:cNvPr>
          <p:cNvSpPr/>
          <p:nvPr/>
        </p:nvSpPr>
        <p:spPr>
          <a:xfrm>
            <a:off x="3922295" y="4417997"/>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FAMILIA
Felidae</a:t>
            </a:r>
          </a:p>
        </p:txBody>
      </p:sp>
      <p:sp>
        <p:nvSpPr>
          <p:cNvPr id="22" name="Rectangle 24">
            <a:extLst>
              <a:ext uri="{FF2B5EF4-FFF2-40B4-BE49-F238E27FC236}">
                <a16:creationId xmlns:a16="http://schemas.microsoft.com/office/drawing/2014/main" id="{35908D0D-AE48-E623-899A-30499AE93EC9}"/>
              </a:ext>
            </a:extLst>
          </p:cNvPr>
          <p:cNvSpPr/>
          <p:nvPr/>
        </p:nvSpPr>
        <p:spPr>
          <a:xfrm>
            <a:off x="3922295" y="4875197"/>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GÉNERO
Lynx</a:t>
            </a:r>
          </a:p>
        </p:txBody>
      </p:sp>
      <p:sp>
        <p:nvSpPr>
          <p:cNvPr id="23" name="Rectangle 25">
            <a:extLst>
              <a:ext uri="{FF2B5EF4-FFF2-40B4-BE49-F238E27FC236}">
                <a16:creationId xmlns:a16="http://schemas.microsoft.com/office/drawing/2014/main" id="{586ED06D-8934-05CD-E70C-0723DD539480}"/>
              </a:ext>
            </a:extLst>
          </p:cNvPr>
          <p:cNvSpPr/>
          <p:nvPr/>
        </p:nvSpPr>
        <p:spPr>
          <a:xfrm>
            <a:off x="3922295" y="5332396"/>
            <a:ext cx="1164657" cy="794083"/>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ESPECIE
Lynx pardinus (Lince ibérico)</a:t>
            </a:r>
          </a:p>
        </p:txBody>
      </p:sp>
      <p:sp>
        <p:nvSpPr>
          <p:cNvPr id="24" name="Rectangle 26">
            <a:extLst>
              <a:ext uri="{FF2B5EF4-FFF2-40B4-BE49-F238E27FC236}">
                <a16:creationId xmlns:a16="http://schemas.microsoft.com/office/drawing/2014/main" id="{CB496B58-977B-FA67-7736-8D22CE322BBE}"/>
              </a:ext>
            </a:extLst>
          </p:cNvPr>
          <p:cNvSpPr/>
          <p:nvPr/>
        </p:nvSpPr>
        <p:spPr>
          <a:xfrm>
            <a:off x="5457521" y="2131995"/>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REINO
Animalia</a:t>
            </a:r>
          </a:p>
        </p:txBody>
      </p:sp>
      <p:sp>
        <p:nvSpPr>
          <p:cNvPr id="25" name="Rectangle 28">
            <a:extLst>
              <a:ext uri="{FF2B5EF4-FFF2-40B4-BE49-F238E27FC236}">
                <a16:creationId xmlns:a16="http://schemas.microsoft.com/office/drawing/2014/main" id="{95D865CD-9F8D-3425-77CF-7363C7FAA3DC}"/>
              </a:ext>
            </a:extLst>
          </p:cNvPr>
          <p:cNvSpPr/>
          <p:nvPr/>
        </p:nvSpPr>
        <p:spPr>
          <a:xfrm>
            <a:off x="5457521" y="3046395"/>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FILO
Chordata</a:t>
            </a:r>
          </a:p>
        </p:txBody>
      </p:sp>
      <p:sp>
        <p:nvSpPr>
          <p:cNvPr id="26" name="Rectangle 29">
            <a:extLst>
              <a:ext uri="{FF2B5EF4-FFF2-40B4-BE49-F238E27FC236}">
                <a16:creationId xmlns:a16="http://schemas.microsoft.com/office/drawing/2014/main" id="{402FBEDA-7E78-F5F2-40C6-2BEF26B69648}"/>
              </a:ext>
            </a:extLst>
          </p:cNvPr>
          <p:cNvSpPr/>
          <p:nvPr/>
        </p:nvSpPr>
        <p:spPr>
          <a:xfrm>
            <a:off x="5457521" y="3503595"/>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CLASE
Aves</a:t>
            </a:r>
          </a:p>
        </p:txBody>
      </p:sp>
      <p:sp>
        <p:nvSpPr>
          <p:cNvPr id="27" name="Rectangle 30">
            <a:extLst>
              <a:ext uri="{FF2B5EF4-FFF2-40B4-BE49-F238E27FC236}">
                <a16:creationId xmlns:a16="http://schemas.microsoft.com/office/drawing/2014/main" id="{4FD10EA9-7108-CA5B-C9E6-76FC7010B53F}"/>
              </a:ext>
            </a:extLst>
          </p:cNvPr>
          <p:cNvSpPr/>
          <p:nvPr/>
        </p:nvSpPr>
        <p:spPr>
          <a:xfrm>
            <a:off x="5457521" y="3960795"/>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ORDEN
Accipitriformes</a:t>
            </a:r>
          </a:p>
        </p:txBody>
      </p:sp>
      <p:sp>
        <p:nvSpPr>
          <p:cNvPr id="28" name="Rectangle 31">
            <a:extLst>
              <a:ext uri="{FF2B5EF4-FFF2-40B4-BE49-F238E27FC236}">
                <a16:creationId xmlns:a16="http://schemas.microsoft.com/office/drawing/2014/main" id="{92CE56E5-CEE5-1210-1623-01AF346C987B}"/>
              </a:ext>
            </a:extLst>
          </p:cNvPr>
          <p:cNvSpPr/>
          <p:nvPr/>
        </p:nvSpPr>
        <p:spPr>
          <a:xfrm>
            <a:off x="5457521" y="4417995"/>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FAMILIA
Accipitridae</a:t>
            </a:r>
          </a:p>
        </p:txBody>
      </p:sp>
      <p:sp>
        <p:nvSpPr>
          <p:cNvPr id="29" name="Rectangle 32">
            <a:extLst>
              <a:ext uri="{FF2B5EF4-FFF2-40B4-BE49-F238E27FC236}">
                <a16:creationId xmlns:a16="http://schemas.microsoft.com/office/drawing/2014/main" id="{F35A14A5-0F26-7A16-FAF6-37D5CFCCF5CA}"/>
              </a:ext>
            </a:extLst>
          </p:cNvPr>
          <p:cNvSpPr/>
          <p:nvPr/>
        </p:nvSpPr>
        <p:spPr>
          <a:xfrm>
            <a:off x="5457521" y="4875195"/>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GÉNERO
Aquila</a:t>
            </a:r>
          </a:p>
        </p:txBody>
      </p:sp>
      <p:sp>
        <p:nvSpPr>
          <p:cNvPr id="30" name="Rectangle 33">
            <a:extLst>
              <a:ext uri="{FF2B5EF4-FFF2-40B4-BE49-F238E27FC236}">
                <a16:creationId xmlns:a16="http://schemas.microsoft.com/office/drawing/2014/main" id="{CFA924FF-51BD-4B07-0E1A-BEA1A1E089F2}"/>
              </a:ext>
            </a:extLst>
          </p:cNvPr>
          <p:cNvSpPr/>
          <p:nvPr/>
        </p:nvSpPr>
        <p:spPr>
          <a:xfrm>
            <a:off x="5457521" y="5332395"/>
            <a:ext cx="1164657" cy="794084"/>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ESPECIE
Aquila chrysaetos (Águila real)</a:t>
            </a:r>
          </a:p>
        </p:txBody>
      </p:sp>
      <p:sp>
        <p:nvSpPr>
          <p:cNvPr id="31" name="Rectangle 34">
            <a:extLst>
              <a:ext uri="{FF2B5EF4-FFF2-40B4-BE49-F238E27FC236}">
                <a16:creationId xmlns:a16="http://schemas.microsoft.com/office/drawing/2014/main" id="{EB8BF7C7-6BB4-A0B4-F536-26770A40AEB2}"/>
              </a:ext>
            </a:extLst>
          </p:cNvPr>
          <p:cNvSpPr/>
          <p:nvPr/>
        </p:nvSpPr>
        <p:spPr>
          <a:xfrm>
            <a:off x="6944630" y="213199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REINO
Animalia</a:t>
            </a:r>
          </a:p>
        </p:txBody>
      </p:sp>
      <p:sp>
        <p:nvSpPr>
          <p:cNvPr id="32" name="Rectangle 36">
            <a:extLst>
              <a:ext uri="{FF2B5EF4-FFF2-40B4-BE49-F238E27FC236}">
                <a16:creationId xmlns:a16="http://schemas.microsoft.com/office/drawing/2014/main" id="{40D2D3E6-E7C0-55FC-2BC9-E38392CBEB88}"/>
              </a:ext>
            </a:extLst>
          </p:cNvPr>
          <p:cNvSpPr/>
          <p:nvPr/>
        </p:nvSpPr>
        <p:spPr>
          <a:xfrm>
            <a:off x="6944630" y="304639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FILO
Chordata</a:t>
            </a:r>
          </a:p>
        </p:txBody>
      </p:sp>
      <p:sp>
        <p:nvSpPr>
          <p:cNvPr id="33" name="Rectangle 37">
            <a:extLst>
              <a:ext uri="{FF2B5EF4-FFF2-40B4-BE49-F238E27FC236}">
                <a16:creationId xmlns:a16="http://schemas.microsoft.com/office/drawing/2014/main" id="{E037A464-D5DC-F2AE-717D-C294BE9B26AA}"/>
              </a:ext>
            </a:extLst>
          </p:cNvPr>
          <p:cNvSpPr/>
          <p:nvPr/>
        </p:nvSpPr>
        <p:spPr>
          <a:xfrm>
            <a:off x="6944630" y="350359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CLASE
Aves</a:t>
            </a:r>
          </a:p>
        </p:txBody>
      </p:sp>
      <p:sp>
        <p:nvSpPr>
          <p:cNvPr id="34" name="Rectangle 38">
            <a:extLst>
              <a:ext uri="{FF2B5EF4-FFF2-40B4-BE49-F238E27FC236}">
                <a16:creationId xmlns:a16="http://schemas.microsoft.com/office/drawing/2014/main" id="{CEF09DAA-A090-54F9-F4AC-E349E5D637C9}"/>
              </a:ext>
            </a:extLst>
          </p:cNvPr>
          <p:cNvSpPr/>
          <p:nvPr/>
        </p:nvSpPr>
        <p:spPr>
          <a:xfrm>
            <a:off x="6944630" y="396079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ORDEN
Passeriformes</a:t>
            </a:r>
          </a:p>
        </p:txBody>
      </p:sp>
      <p:sp>
        <p:nvSpPr>
          <p:cNvPr id="35" name="Rectangle 39">
            <a:extLst>
              <a:ext uri="{FF2B5EF4-FFF2-40B4-BE49-F238E27FC236}">
                <a16:creationId xmlns:a16="http://schemas.microsoft.com/office/drawing/2014/main" id="{4DB26E2C-75B8-F5A4-DDE1-5F67D24CDB4A}"/>
              </a:ext>
            </a:extLst>
          </p:cNvPr>
          <p:cNvSpPr/>
          <p:nvPr/>
        </p:nvSpPr>
        <p:spPr>
          <a:xfrm>
            <a:off x="6944630" y="441799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FAMILIA
Passeridae</a:t>
            </a:r>
          </a:p>
        </p:txBody>
      </p:sp>
      <p:sp>
        <p:nvSpPr>
          <p:cNvPr id="36" name="Rectangle 40">
            <a:extLst>
              <a:ext uri="{FF2B5EF4-FFF2-40B4-BE49-F238E27FC236}">
                <a16:creationId xmlns:a16="http://schemas.microsoft.com/office/drawing/2014/main" id="{7619059E-2D56-17C1-B13D-8831D127FB62}"/>
              </a:ext>
            </a:extLst>
          </p:cNvPr>
          <p:cNvSpPr/>
          <p:nvPr/>
        </p:nvSpPr>
        <p:spPr>
          <a:xfrm>
            <a:off x="6944630" y="4875196"/>
            <a:ext cx="1164657" cy="411480"/>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GÉNERO
Passer</a:t>
            </a:r>
          </a:p>
        </p:txBody>
      </p:sp>
      <p:sp>
        <p:nvSpPr>
          <p:cNvPr id="37" name="Rectangle 41">
            <a:extLst>
              <a:ext uri="{FF2B5EF4-FFF2-40B4-BE49-F238E27FC236}">
                <a16:creationId xmlns:a16="http://schemas.microsoft.com/office/drawing/2014/main" id="{70AA88CA-26CE-DC0E-94A2-3E55D755E777}"/>
              </a:ext>
            </a:extLst>
          </p:cNvPr>
          <p:cNvSpPr/>
          <p:nvPr/>
        </p:nvSpPr>
        <p:spPr>
          <a:xfrm>
            <a:off x="6944630" y="5332396"/>
            <a:ext cx="1164657" cy="794084"/>
          </a:xfrm>
          <a:prstGeom prst="rect">
            <a:avLst/>
          </a:prstGeom>
          <a:solidFill>
            <a:srgbClr val="C6EFCE"/>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000" b="1">
                <a:solidFill>
                  <a:schemeClr val="tx1"/>
                </a:solidFill>
                <a:latin typeface="Arial"/>
              </a:rPr>
              <a:t>ESPECIE
Passer domesticus (Gorrión común)</a:t>
            </a:r>
          </a:p>
        </p:txBody>
      </p:sp>
    </p:spTree>
    <p:extLst>
      <p:ext uri="{BB962C8B-B14F-4D97-AF65-F5344CB8AC3E}">
        <p14:creationId xmlns:p14="http://schemas.microsoft.com/office/powerpoint/2010/main" val="596097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5D8F0-6DB5-D96E-53CB-262D7DFD7061}"/>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658F6CF8-473F-7F7A-020C-9867B1DFAC93}"/>
              </a:ext>
            </a:extLst>
          </p:cNvPr>
          <p:cNvSpPr/>
          <p:nvPr/>
        </p:nvSpPr>
        <p:spPr>
          <a:xfrm>
            <a:off x="3843077" y="127616"/>
            <a:ext cx="918338" cy="53540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REINO</a:t>
            </a:r>
            <a:r>
              <a:rPr lang="es-ES" sz="1200" dirty="0">
                <a:solidFill>
                  <a:schemeClr val="tx1"/>
                </a:solidFill>
              </a:rPr>
              <a:t> ANIMALIA</a:t>
            </a:r>
          </a:p>
        </p:txBody>
      </p:sp>
      <p:sp>
        <p:nvSpPr>
          <p:cNvPr id="6" name="Rectangle 5">
            <a:extLst>
              <a:ext uri="{FF2B5EF4-FFF2-40B4-BE49-F238E27FC236}">
                <a16:creationId xmlns:a16="http://schemas.microsoft.com/office/drawing/2014/main" id="{D305F3F9-92CE-A8AC-AFB7-97E71AC8E939}"/>
              </a:ext>
            </a:extLst>
          </p:cNvPr>
          <p:cNvSpPr/>
          <p:nvPr/>
        </p:nvSpPr>
        <p:spPr>
          <a:xfrm>
            <a:off x="312820" y="1953663"/>
            <a:ext cx="1135779"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FILO</a:t>
            </a:r>
            <a:r>
              <a:rPr sz="1200" dirty="0">
                <a:solidFill>
                  <a:schemeClr val="tx1"/>
                </a:solidFill>
              </a:rPr>
              <a:t> </a:t>
            </a:r>
            <a:r>
              <a:rPr lang="es-ES" sz="1200" dirty="0">
                <a:solidFill>
                  <a:schemeClr val="tx1"/>
                </a:solidFill>
              </a:rPr>
              <a:t>PORÍFERA</a:t>
            </a:r>
            <a:endParaRPr sz="1200" dirty="0">
              <a:solidFill>
                <a:schemeClr val="tx1"/>
              </a:solidFill>
            </a:endParaRPr>
          </a:p>
        </p:txBody>
      </p:sp>
      <p:cxnSp>
        <p:nvCxnSpPr>
          <p:cNvPr id="14" name="Conector recto de flecha 13">
            <a:extLst>
              <a:ext uri="{FF2B5EF4-FFF2-40B4-BE49-F238E27FC236}">
                <a16:creationId xmlns:a16="http://schemas.microsoft.com/office/drawing/2014/main" id="{12F793FA-CB35-E5BA-B2AA-7CCE014C6EE0}"/>
              </a:ext>
            </a:extLst>
          </p:cNvPr>
          <p:cNvCxnSpPr>
            <a:cxnSpLocks/>
            <a:stCxn id="5" idx="2"/>
            <a:endCxn id="208" idx="0"/>
          </p:cNvCxnSpPr>
          <p:nvPr/>
        </p:nvCxnSpPr>
        <p:spPr>
          <a:xfrm flipH="1">
            <a:off x="882349" y="663021"/>
            <a:ext cx="3419897" cy="39119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5" name="Conector recto de flecha 14">
            <a:extLst>
              <a:ext uri="{FF2B5EF4-FFF2-40B4-BE49-F238E27FC236}">
                <a16:creationId xmlns:a16="http://schemas.microsoft.com/office/drawing/2014/main" id="{30C5E4B9-C745-0AF3-04CC-115D6820ED4F}"/>
              </a:ext>
            </a:extLst>
          </p:cNvPr>
          <p:cNvCxnSpPr>
            <a:cxnSpLocks/>
            <a:stCxn id="186" idx="2"/>
            <a:endCxn id="17" idx="0"/>
          </p:cNvCxnSpPr>
          <p:nvPr/>
        </p:nvCxnSpPr>
        <p:spPr>
          <a:xfrm flipH="1">
            <a:off x="2385941" y="1483560"/>
            <a:ext cx="2145890" cy="48145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6" name="Conector recto de flecha 15">
            <a:extLst>
              <a:ext uri="{FF2B5EF4-FFF2-40B4-BE49-F238E27FC236}">
                <a16:creationId xmlns:a16="http://schemas.microsoft.com/office/drawing/2014/main" id="{774CB5AB-108B-DF33-8607-98AC122430DF}"/>
              </a:ext>
            </a:extLst>
          </p:cNvPr>
          <p:cNvCxnSpPr>
            <a:cxnSpLocks/>
            <a:stCxn id="6" idx="2"/>
            <a:endCxn id="23" idx="0"/>
          </p:cNvCxnSpPr>
          <p:nvPr/>
        </p:nvCxnSpPr>
        <p:spPr>
          <a:xfrm flipH="1">
            <a:off x="880029" y="2464328"/>
            <a:ext cx="681" cy="306331"/>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7" name="Rectangle 5">
            <a:extLst>
              <a:ext uri="{FF2B5EF4-FFF2-40B4-BE49-F238E27FC236}">
                <a16:creationId xmlns:a16="http://schemas.microsoft.com/office/drawing/2014/main" id="{7A68EF68-1126-3BE8-41D4-D53233DCAF47}"/>
              </a:ext>
            </a:extLst>
          </p:cNvPr>
          <p:cNvSpPr/>
          <p:nvPr/>
        </p:nvSpPr>
        <p:spPr>
          <a:xfrm>
            <a:off x="1886135" y="1965013"/>
            <a:ext cx="999612"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FILO</a:t>
            </a:r>
            <a:r>
              <a:rPr lang="es-ES" sz="1200" dirty="0">
                <a:solidFill>
                  <a:schemeClr val="tx1"/>
                </a:solidFill>
              </a:rPr>
              <a:t> CNIDARIA</a:t>
            </a:r>
          </a:p>
        </p:txBody>
      </p:sp>
      <p:cxnSp>
        <p:nvCxnSpPr>
          <p:cNvPr id="20" name="Conector recto de flecha 19">
            <a:extLst>
              <a:ext uri="{FF2B5EF4-FFF2-40B4-BE49-F238E27FC236}">
                <a16:creationId xmlns:a16="http://schemas.microsoft.com/office/drawing/2014/main" id="{20F26CCB-4AF3-0D75-F1EA-673B8B40D9DE}"/>
              </a:ext>
            </a:extLst>
          </p:cNvPr>
          <p:cNvCxnSpPr>
            <a:cxnSpLocks/>
            <a:stCxn id="5" idx="2"/>
            <a:endCxn id="186" idx="0"/>
          </p:cNvCxnSpPr>
          <p:nvPr/>
        </p:nvCxnSpPr>
        <p:spPr>
          <a:xfrm>
            <a:off x="4302246" y="663021"/>
            <a:ext cx="229585" cy="285134"/>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3" name="Rectangle 5">
            <a:extLst>
              <a:ext uri="{FF2B5EF4-FFF2-40B4-BE49-F238E27FC236}">
                <a16:creationId xmlns:a16="http://schemas.microsoft.com/office/drawing/2014/main" id="{0D019F0B-15C6-09EA-9DB0-2DB9B5395884}"/>
              </a:ext>
            </a:extLst>
          </p:cNvPr>
          <p:cNvSpPr/>
          <p:nvPr/>
        </p:nvSpPr>
        <p:spPr>
          <a:xfrm>
            <a:off x="255068" y="2770659"/>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CLASE</a:t>
            </a:r>
            <a:r>
              <a:rPr sz="1200" dirty="0">
                <a:solidFill>
                  <a:schemeClr val="tx1"/>
                </a:solidFill>
              </a:rPr>
              <a:t> </a:t>
            </a:r>
            <a:r>
              <a:rPr lang="es-ES" sz="1200" dirty="0">
                <a:solidFill>
                  <a:schemeClr val="tx1"/>
                </a:solidFill>
              </a:rPr>
              <a:t>DEMOSPONGIAE</a:t>
            </a:r>
            <a:endParaRPr sz="1200" dirty="0">
              <a:solidFill>
                <a:schemeClr val="tx1"/>
              </a:solidFill>
            </a:endParaRPr>
          </a:p>
        </p:txBody>
      </p:sp>
      <p:cxnSp>
        <p:nvCxnSpPr>
          <p:cNvPr id="61" name="Conector recto de flecha 60">
            <a:extLst>
              <a:ext uri="{FF2B5EF4-FFF2-40B4-BE49-F238E27FC236}">
                <a16:creationId xmlns:a16="http://schemas.microsoft.com/office/drawing/2014/main" id="{F4500AFB-8D3B-C3D0-2879-4C87D08E491A}"/>
              </a:ext>
            </a:extLst>
          </p:cNvPr>
          <p:cNvCxnSpPr>
            <a:cxnSpLocks/>
            <a:stCxn id="23" idx="2"/>
            <a:endCxn id="62" idx="0"/>
          </p:cNvCxnSpPr>
          <p:nvPr/>
        </p:nvCxnSpPr>
        <p:spPr>
          <a:xfrm flipH="1">
            <a:off x="866318" y="3281324"/>
            <a:ext cx="13711" cy="26935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2" name="Rectangle 5">
            <a:extLst>
              <a:ext uri="{FF2B5EF4-FFF2-40B4-BE49-F238E27FC236}">
                <a16:creationId xmlns:a16="http://schemas.microsoft.com/office/drawing/2014/main" id="{FC65E71D-5E7B-85C0-4480-B48EADE59386}"/>
              </a:ext>
            </a:extLst>
          </p:cNvPr>
          <p:cNvSpPr/>
          <p:nvPr/>
        </p:nvSpPr>
        <p:spPr>
          <a:xfrm>
            <a:off x="218586" y="3550674"/>
            <a:ext cx="129546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ORDEN</a:t>
            </a:r>
            <a:r>
              <a:rPr sz="1200" dirty="0">
                <a:solidFill>
                  <a:schemeClr val="tx1"/>
                </a:solidFill>
              </a:rPr>
              <a:t> </a:t>
            </a:r>
            <a:r>
              <a:rPr lang="es-ES" sz="1200" dirty="0">
                <a:solidFill>
                  <a:schemeClr val="tx1"/>
                </a:solidFill>
              </a:rPr>
              <a:t>DICTYOCERATIDA</a:t>
            </a:r>
            <a:endParaRPr sz="1200" dirty="0">
              <a:solidFill>
                <a:schemeClr val="tx1"/>
              </a:solidFill>
            </a:endParaRPr>
          </a:p>
        </p:txBody>
      </p:sp>
      <p:cxnSp>
        <p:nvCxnSpPr>
          <p:cNvPr id="68" name="Conector recto de flecha 67">
            <a:extLst>
              <a:ext uri="{FF2B5EF4-FFF2-40B4-BE49-F238E27FC236}">
                <a16:creationId xmlns:a16="http://schemas.microsoft.com/office/drawing/2014/main" id="{7D12F063-697E-7894-B9E2-7EE3FB098188}"/>
              </a:ext>
            </a:extLst>
          </p:cNvPr>
          <p:cNvCxnSpPr>
            <a:cxnSpLocks/>
            <a:stCxn id="62" idx="2"/>
            <a:endCxn id="69" idx="0"/>
          </p:cNvCxnSpPr>
          <p:nvPr/>
        </p:nvCxnSpPr>
        <p:spPr>
          <a:xfrm>
            <a:off x="866318" y="4061339"/>
            <a:ext cx="13711" cy="27532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9" name="Rectangle 5">
            <a:extLst>
              <a:ext uri="{FF2B5EF4-FFF2-40B4-BE49-F238E27FC236}">
                <a16:creationId xmlns:a16="http://schemas.microsoft.com/office/drawing/2014/main" id="{865D00F9-5FC3-2C1D-3875-44E5CA2E9DA4}"/>
              </a:ext>
            </a:extLst>
          </p:cNvPr>
          <p:cNvSpPr/>
          <p:nvPr/>
        </p:nvSpPr>
        <p:spPr>
          <a:xfrm>
            <a:off x="255068" y="4336668"/>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FAMILIA</a:t>
            </a:r>
            <a:r>
              <a:rPr sz="1200" dirty="0">
                <a:solidFill>
                  <a:schemeClr val="tx1"/>
                </a:solidFill>
              </a:rPr>
              <a:t> </a:t>
            </a:r>
            <a:r>
              <a:rPr lang="es-ES" sz="1200" dirty="0">
                <a:solidFill>
                  <a:schemeClr val="tx1"/>
                </a:solidFill>
              </a:rPr>
              <a:t>SPONGIIDAE</a:t>
            </a:r>
            <a:endParaRPr sz="1200" dirty="0">
              <a:solidFill>
                <a:schemeClr val="tx1"/>
              </a:solidFill>
            </a:endParaRPr>
          </a:p>
        </p:txBody>
      </p:sp>
      <p:cxnSp>
        <p:nvCxnSpPr>
          <p:cNvPr id="73" name="Conector recto de flecha 72">
            <a:extLst>
              <a:ext uri="{FF2B5EF4-FFF2-40B4-BE49-F238E27FC236}">
                <a16:creationId xmlns:a16="http://schemas.microsoft.com/office/drawing/2014/main" id="{D9358178-7CAD-D8C3-70B1-C2C505B59BAF}"/>
              </a:ext>
            </a:extLst>
          </p:cNvPr>
          <p:cNvCxnSpPr>
            <a:cxnSpLocks/>
            <a:stCxn id="69" idx="2"/>
            <a:endCxn id="74" idx="0"/>
          </p:cNvCxnSpPr>
          <p:nvPr/>
        </p:nvCxnSpPr>
        <p:spPr>
          <a:xfrm>
            <a:off x="880029" y="4847333"/>
            <a:ext cx="2" cy="2682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4" name="Rectangle 5">
            <a:extLst>
              <a:ext uri="{FF2B5EF4-FFF2-40B4-BE49-F238E27FC236}">
                <a16:creationId xmlns:a16="http://schemas.microsoft.com/office/drawing/2014/main" id="{EFBD361E-9414-0402-6F9B-CA8091C4DAEA}"/>
              </a:ext>
            </a:extLst>
          </p:cNvPr>
          <p:cNvSpPr/>
          <p:nvPr/>
        </p:nvSpPr>
        <p:spPr>
          <a:xfrm>
            <a:off x="255070" y="5115630"/>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GÉNERO</a:t>
            </a:r>
            <a:r>
              <a:rPr sz="1200" dirty="0">
                <a:solidFill>
                  <a:schemeClr val="tx1"/>
                </a:solidFill>
              </a:rPr>
              <a:t> </a:t>
            </a:r>
            <a:r>
              <a:rPr lang="es-ES" sz="1200" dirty="0">
                <a:solidFill>
                  <a:schemeClr val="tx1"/>
                </a:solidFill>
              </a:rPr>
              <a:t>SPONGIA</a:t>
            </a:r>
            <a:endParaRPr sz="1200" dirty="0">
              <a:solidFill>
                <a:schemeClr val="tx1"/>
              </a:solidFill>
            </a:endParaRPr>
          </a:p>
        </p:txBody>
      </p:sp>
      <p:cxnSp>
        <p:nvCxnSpPr>
          <p:cNvPr id="75" name="Conector recto de flecha 74">
            <a:extLst>
              <a:ext uri="{FF2B5EF4-FFF2-40B4-BE49-F238E27FC236}">
                <a16:creationId xmlns:a16="http://schemas.microsoft.com/office/drawing/2014/main" id="{402BD421-1ADF-1EB9-186B-10C0491BB6ED}"/>
              </a:ext>
            </a:extLst>
          </p:cNvPr>
          <p:cNvCxnSpPr>
            <a:cxnSpLocks/>
            <a:stCxn id="74" idx="2"/>
            <a:endCxn id="76" idx="0"/>
          </p:cNvCxnSpPr>
          <p:nvPr/>
        </p:nvCxnSpPr>
        <p:spPr>
          <a:xfrm>
            <a:off x="880031" y="5626295"/>
            <a:ext cx="679" cy="26829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Rectangle 5">
            <a:extLst>
              <a:ext uri="{FF2B5EF4-FFF2-40B4-BE49-F238E27FC236}">
                <a16:creationId xmlns:a16="http://schemas.microsoft.com/office/drawing/2014/main" id="{FC480273-8826-7159-7E95-58D53FF5065F}"/>
              </a:ext>
            </a:extLst>
          </p:cNvPr>
          <p:cNvSpPr/>
          <p:nvPr/>
        </p:nvSpPr>
        <p:spPr>
          <a:xfrm>
            <a:off x="85273" y="5894591"/>
            <a:ext cx="1590874"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ESPECIE</a:t>
            </a:r>
            <a:r>
              <a:rPr sz="1200" dirty="0">
                <a:solidFill>
                  <a:schemeClr val="tx1"/>
                </a:solidFill>
              </a:rPr>
              <a:t> </a:t>
            </a:r>
            <a:endParaRPr lang="es-ES" sz="1200" dirty="0">
              <a:solidFill>
                <a:schemeClr val="tx1"/>
              </a:solidFill>
            </a:endParaRPr>
          </a:p>
          <a:p>
            <a:pPr algn="ctr">
              <a:defRPr sz="2160"/>
            </a:pPr>
            <a:r>
              <a:rPr lang="es-ES" sz="1200" dirty="0" err="1">
                <a:solidFill>
                  <a:schemeClr val="tx1"/>
                </a:solidFill>
              </a:rPr>
              <a:t>Spongia</a:t>
            </a:r>
            <a:r>
              <a:rPr lang="es-ES" sz="1200" dirty="0">
                <a:solidFill>
                  <a:schemeClr val="tx1"/>
                </a:solidFill>
              </a:rPr>
              <a:t> </a:t>
            </a:r>
            <a:r>
              <a:rPr lang="es-ES" sz="1200" dirty="0" err="1">
                <a:solidFill>
                  <a:schemeClr val="tx1"/>
                </a:solidFill>
              </a:rPr>
              <a:t>officinalis</a:t>
            </a:r>
            <a:endParaRPr sz="1200" dirty="0">
              <a:solidFill>
                <a:schemeClr val="tx1"/>
              </a:solidFill>
            </a:endParaRPr>
          </a:p>
        </p:txBody>
      </p:sp>
      <p:cxnSp>
        <p:nvCxnSpPr>
          <p:cNvPr id="77" name="Conector recto de flecha 76">
            <a:extLst>
              <a:ext uri="{FF2B5EF4-FFF2-40B4-BE49-F238E27FC236}">
                <a16:creationId xmlns:a16="http://schemas.microsoft.com/office/drawing/2014/main" id="{AEF9AB20-8AFB-FD2F-1812-6FFFD0D08311}"/>
              </a:ext>
            </a:extLst>
          </p:cNvPr>
          <p:cNvCxnSpPr>
            <a:cxnSpLocks/>
          </p:cNvCxnSpPr>
          <p:nvPr/>
        </p:nvCxnSpPr>
        <p:spPr>
          <a:xfrm flipH="1">
            <a:off x="2385942" y="2452978"/>
            <a:ext cx="1" cy="313614"/>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8" name="Rectangle 5">
            <a:extLst>
              <a:ext uri="{FF2B5EF4-FFF2-40B4-BE49-F238E27FC236}">
                <a16:creationId xmlns:a16="http://schemas.microsoft.com/office/drawing/2014/main" id="{96E763D2-5EB2-027A-8564-F1C603066F23}"/>
              </a:ext>
            </a:extLst>
          </p:cNvPr>
          <p:cNvSpPr/>
          <p:nvPr/>
        </p:nvSpPr>
        <p:spPr>
          <a:xfrm>
            <a:off x="1750627" y="2777942"/>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CLASE</a:t>
            </a:r>
            <a:r>
              <a:rPr sz="1200" dirty="0">
                <a:solidFill>
                  <a:schemeClr val="tx1"/>
                </a:solidFill>
              </a:rPr>
              <a:t> </a:t>
            </a:r>
            <a:r>
              <a:rPr lang="es-ES" sz="1200" dirty="0">
                <a:solidFill>
                  <a:schemeClr val="tx1"/>
                </a:solidFill>
              </a:rPr>
              <a:t>SCYPHOZOA</a:t>
            </a:r>
            <a:endParaRPr sz="1200" dirty="0">
              <a:solidFill>
                <a:schemeClr val="tx1"/>
              </a:solidFill>
            </a:endParaRPr>
          </a:p>
        </p:txBody>
      </p:sp>
      <p:cxnSp>
        <p:nvCxnSpPr>
          <p:cNvPr id="79" name="Conector recto de flecha 78">
            <a:extLst>
              <a:ext uri="{FF2B5EF4-FFF2-40B4-BE49-F238E27FC236}">
                <a16:creationId xmlns:a16="http://schemas.microsoft.com/office/drawing/2014/main" id="{02CE859D-9C2C-313F-539D-8A91EFEF9FE8}"/>
              </a:ext>
            </a:extLst>
          </p:cNvPr>
          <p:cNvCxnSpPr>
            <a:cxnSpLocks/>
            <a:stCxn id="78" idx="2"/>
            <a:endCxn id="80" idx="0"/>
          </p:cNvCxnSpPr>
          <p:nvPr/>
        </p:nvCxnSpPr>
        <p:spPr>
          <a:xfrm>
            <a:off x="2375588" y="3288607"/>
            <a:ext cx="10354" cy="26935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80" name="Rectangle 5">
            <a:extLst>
              <a:ext uri="{FF2B5EF4-FFF2-40B4-BE49-F238E27FC236}">
                <a16:creationId xmlns:a16="http://schemas.microsoft.com/office/drawing/2014/main" id="{DA0FF855-7388-C0DD-5A4D-83F555AAC60C}"/>
              </a:ext>
            </a:extLst>
          </p:cNvPr>
          <p:cNvSpPr/>
          <p:nvPr/>
        </p:nvSpPr>
        <p:spPr>
          <a:xfrm>
            <a:off x="1738210" y="3557957"/>
            <a:ext cx="129546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ORDEN</a:t>
            </a:r>
            <a:r>
              <a:rPr sz="1200" dirty="0">
                <a:solidFill>
                  <a:schemeClr val="tx1"/>
                </a:solidFill>
              </a:rPr>
              <a:t> </a:t>
            </a:r>
            <a:r>
              <a:rPr lang="es-ES" sz="1200" dirty="0">
                <a:solidFill>
                  <a:schemeClr val="tx1"/>
                </a:solidFill>
              </a:rPr>
              <a:t>SEMAEOSTOMAE</a:t>
            </a:r>
            <a:endParaRPr sz="1200" dirty="0">
              <a:solidFill>
                <a:schemeClr val="tx1"/>
              </a:solidFill>
            </a:endParaRPr>
          </a:p>
        </p:txBody>
      </p:sp>
      <p:cxnSp>
        <p:nvCxnSpPr>
          <p:cNvPr id="81" name="Conector recto de flecha 80">
            <a:extLst>
              <a:ext uri="{FF2B5EF4-FFF2-40B4-BE49-F238E27FC236}">
                <a16:creationId xmlns:a16="http://schemas.microsoft.com/office/drawing/2014/main" id="{817427C0-00FE-560A-B962-A6593DE2EE25}"/>
              </a:ext>
            </a:extLst>
          </p:cNvPr>
          <p:cNvCxnSpPr>
            <a:cxnSpLocks/>
            <a:stCxn id="80" idx="2"/>
            <a:endCxn id="82" idx="0"/>
          </p:cNvCxnSpPr>
          <p:nvPr/>
        </p:nvCxnSpPr>
        <p:spPr>
          <a:xfrm flipH="1">
            <a:off x="2375588" y="4068622"/>
            <a:ext cx="10354" cy="27532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82" name="Rectangle 5">
            <a:extLst>
              <a:ext uri="{FF2B5EF4-FFF2-40B4-BE49-F238E27FC236}">
                <a16:creationId xmlns:a16="http://schemas.microsoft.com/office/drawing/2014/main" id="{53BA56C1-7EB3-AFCF-79C6-969A8A1ACC1E}"/>
              </a:ext>
            </a:extLst>
          </p:cNvPr>
          <p:cNvSpPr/>
          <p:nvPr/>
        </p:nvSpPr>
        <p:spPr>
          <a:xfrm>
            <a:off x="1750627" y="4343951"/>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FAMILIA</a:t>
            </a:r>
            <a:r>
              <a:rPr sz="1200" dirty="0">
                <a:solidFill>
                  <a:schemeClr val="tx1"/>
                </a:solidFill>
              </a:rPr>
              <a:t> </a:t>
            </a:r>
            <a:r>
              <a:rPr lang="es-ES" sz="1200" dirty="0">
                <a:solidFill>
                  <a:schemeClr val="tx1"/>
                </a:solidFill>
              </a:rPr>
              <a:t>ULMARIDAE</a:t>
            </a:r>
            <a:endParaRPr sz="1200" dirty="0">
              <a:solidFill>
                <a:schemeClr val="tx1"/>
              </a:solidFill>
            </a:endParaRPr>
          </a:p>
        </p:txBody>
      </p:sp>
      <p:cxnSp>
        <p:nvCxnSpPr>
          <p:cNvPr id="83" name="Conector recto de flecha 82">
            <a:extLst>
              <a:ext uri="{FF2B5EF4-FFF2-40B4-BE49-F238E27FC236}">
                <a16:creationId xmlns:a16="http://schemas.microsoft.com/office/drawing/2014/main" id="{9F019F1D-4E2A-0F5C-1443-DD2E84976EE3}"/>
              </a:ext>
            </a:extLst>
          </p:cNvPr>
          <p:cNvCxnSpPr>
            <a:cxnSpLocks/>
            <a:stCxn id="82" idx="2"/>
            <a:endCxn id="84" idx="0"/>
          </p:cNvCxnSpPr>
          <p:nvPr/>
        </p:nvCxnSpPr>
        <p:spPr>
          <a:xfrm>
            <a:off x="2375588" y="4854616"/>
            <a:ext cx="2" cy="2682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84" name="Rectangle 5">
            <a:extLst>
              <a:ext uri="{FF2B5EF4-FFF2-40B4-BE49-F238E27FC236}">
                <a16:creationId xmlns:a16="http://schemas.microsoft.com/office/drawing/2014/main" id="{284F5628-1E53-5EA2-19E1-BE26F1E2197A}"/>
              </a:ext>
            </a:extLst>
          </p:cNvPr>
          <p:cNvSpPr/>
          <p:nvPr/>
        </p:nvSpPr>
        <p:spPr>
          <a:xfrm>
            <a:off x="1750629" y="5122913"/>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GÉNERO</a:t>
            </a:r>
            <a:r>
              <a:rPr sz="1200" dirty="0">
                <a:solidFill>
                  <a:schemeClr val="tx1"/>
                </a:solidFill>
              </a:rPr>
              <a:t> </a:t>
            </a:r>
            <a:r>
              <a:rPr lang="es-ES" sz="1200" dirty="0">
                <a:solidFill>
                  <a:schemeClr val="tx1"/>
                </a:solidFill>
              </a:rPr>
              <a:t>AURELIA</a:t>
            </a:r>
            <a:endParaRPr sz="1200" dirty="0">
              <a:solidFill>
                <a:schemeClr val="tx1"/>
              </a:solidFill>
            </a:endParaRPr>
          </a:p>
        </p:txBody>
      </p:sp>
      <p:cxnSp>
        <p:nvCxnSpPr>
          <p:cNvPr id="85" name="Conector recto de flecha 84">
            <a:extLst>
              <a:ext uri="{FF2B5EF4-FFF2-40B4-BE49-F238E27FC236}">
                <a16:creationId xmlns:a16="http://schemas.microsoft.com/office/drawing/2014/main" id="{5541385A-1594-0722-5E48-C2CFDF901A07}"/>
              </a:ext>
            </a:extLst>
          </p:cNvPr>
          <p:cNvCxnSpPr>
            <a:cxnSpLocks/>
            <a:stCxn id="84" idx="2"/>
            <a:endCxn id="86" idx="0"/>
          </p:cNvCxnSpPr>
          <p:nvPr/>
        </p:nvCxnSpPr>
        <p:spPr>
          <a:xfrm>
            <a:off x="2375590" y="5633578"/>
            <a:ext cx="2106" cy="2682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86" name="Rectangle 5">
            <a:extLst>
              <a:ext uri="{FF2B5EF4-FFF2-40B4-BE49-F238E27FC236}">
                <a16:creationId xmlns:a16="http://schemas.microsoft.com/office/drawing/2014/main" id="{E84E36EC-F662-1E96-3C1F-FB220A236EB0}"/>
              </a:ext>
            </a:extLst>
          </p:cNvPr>
          <p:cNvSpPr/>
          <p:nvPr/>
        </p:nvSpPr>
        <p:spPr>
          <a:xfrm>
            <a:off x="1752735" y="5901875"/>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ESPECIE</a:t>
            </a:r>
            <a:r>
              <a:rPr sz="1200" dirty="0">
                <a:solidFill>
                  <a:schemeClr val="tx1"/>
                </a:solidFill>
              </a:rPr>
              <a:t> </a:t>
            </a:r>
            <a:endParaRPr lang="es-ES" sz="1200" dirty="0">
              <a:solidFill>
                <a:schemeClr val="tx1"/>
              </a:solidFill>
            </a:endParaRPr>
          </a:p>
          <a:p>
            <a:pPr algn="ctr">
              <a:defRPr sz="2160"/>
            </a:pPr>
            <a:r>
              <a:rPr lang="es-ES" sz="1200" dirty="0">
                <a:solidFill>
                  <a:schemeClr val="tx1"/>
                </a:solidFill>
              </a:rPr>
              <a:t>Aurelia aurita</a:t>
            </a:r>
            <a:endParaRPr sz="1200" dirty="0">
              <a:solidFill>
                <a:schemeClr val="tx1"/>
              </a:solidFill>
            </a:endParaRPr>
          </a:p>
        </p:txBody>
      </p:sp>
      <p:sp>
        <p:nvSpPr>
          <p:cNvPr id="88" name="Rectangle 5">
            <a:extLst>
              <a:ext uri="{FF2B5EF4-FFF2-40B4-BE49-F238E27FC236}">
                <a16:creationId xmlns:a16="http://schemas.microsoft.com/office/drawing/2014/main" id="{68CD6036-1523-CCBC-9779-9588613D7B1C}"/>
              </a:ext>
            </a:extLst>
          </p:cNvPr>
          <p:cNvSpPr/>
          <p:nvPr/>
        </p:nvSpPr>
        <p:spPr>
          <a:xfrm>
            <a:off x="3368833" y="1957730"/>
            <a:ext cx="107152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FILO</a:t>
            </a:r>
            <a:r>
              <a:rPr lang="es-ES" sz="1200" dirty="0">
                <a:solidFill>
                  <a:schemeClr val="tx1"/>
                </a:solidFill>
              </a:rPr>
              <a:t> ARTHROPODA</a:t>
            </a:r>
          </a:p>
        </p:txBody>
      </p:sp>
      <p:cxnSp>
        <p:nvCxnSpPr>
          <p:cNvPr id="89" name="Conector recto de flecha 88">
            <a:extLst>
              <a:ext uri="{FF2B5EF4-FFF2-40B4-BE49-F238E27FC236}">
                <a16:creationId xmlns:a16="http://schemas.microsoft.com/office/drawing/2014/main" id="{E863C74E-C36E-E1B9-BBF0-D7B05D9F7BD4}"/>
              </a:ext>
            </a:extLst>
          </p:cNvPr>
          <p:cNvCxnSpPr>
            <a:cxnSpLocks/>
          </p:cNvCxnSpPr>
          <p:nvPr/>
        </p:nvCxnSpPr>
        <p:spPr>
          <a:xfrm flipH="1">
            <a:off x="3967009" y="2464328"/>
            <a:ext cx="1" cy="313614"/>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0" name="Rectangle 5">
            <a:extLst>
              <a:ext uri="{FF2B5EF4-FFF2-40B4-BE49-F238E27FC236}">
                <a16:creationId xmlns:a16="http://schemas.microsoft.com/office/drawing/2014/main" id="{957BBC4F-993E-6A80-2ED3-388CA88BCB3F}"/>
              </a:ext>
            </a:extLst>
          </p:cNvPr>
          <p:cNvSpPr/>
          <p:nvPr/>
        </p:nvSpPr>
        <p:spPr>
          <a:xfrm>
            <a:off x="3326631" y="2770659"/>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CLASE</a:t>
            </a:r>
            <a:r>
              <a:rPr sz="1200" dirty="0">
                <a:solidFill>
                  <a:schemeClr val="tx1"/>
                </a:solidFill>
              </a:rPr>
              <a:t> </a:t>
            </a:r>
            <a:r>
              <a:rPr lang="es-ES" sz="1200" dirty="0">
                <a:solidFill>
                  <a:schemeClr val="tx1"/>
                </a:solidFill>
              </a:rPr>
              <a:t>INSECTA</a:t>
            </a:r>
            <a:endParaRPr sz="1200" dirty="0">
              <a:solidFill>
                <a:schemeClr val="tx1"/>
              </a:solidFill>
            </a:endParaRPr>
          </a:p>
        </p:txBody>
      </p:sp>
      <p:cxnSp>
        <p:nvCxnSpPr>
          <p:cNvPr id="91" name="Conector recto de flecha 90">
            <a:extLst>
              <a:ext uri="{FF2B5EF4-FFF2-40B4-BE49-F238E27FC236}">
                <a16:creationId xmlns:a16="http://schemas.microsoft.com/office/drawing/2014/main" id="{CB0808BF-0AFD-6C17-880D-5406FAEA1C67}"/>
              </a:ext>
            </a:extLst>
          </p:cNvPr>
          <p:cNvCxnSpPr>
            <a:cxnSpLocks/>
            <a:stCxn id="90" idx="2"/>
            <a:endCxn id="92" idx="0"/>
          </p:cNvCxnSpPr>
          <p:nvPr/>
        </p:nvCxnSpPr>
        <p:spPr>
          <a:xfrm flipH="1">
            <a:off x="3951591" y="3281324"/>
            <a:ext cx="1" cy="23433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2" name="Rectangle 5">
            <a:extLst>
              <a:ext uri="{FF2B5EF4-FFF2-40B4-BE49-F238E27FC236}">
                <a16:creationId xmlns:a16="http://schemas.microsoft.com/office/drawing/2014/main" id="{AC083D7F-0BEA-99AF-2E48-CB995A771ED1}"/>
              </a:ext>
            </a:extLst>
          </p:cNvPr>
          <p:cNvSpPr/>
          <p:nvPr/>
        </p:nvSpPr>
        <p:spPr>
          <a:xfrm>
            <a:off x="3303859" y="3515654"/>
            <a:ext cx="129546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ORDEN</a:t>
            </a:r>
            <a:r>
              <a:rPr sz="1200" dirty="0">
                <a:solidFill>
                  <a:schemeClr val="tx1"/>
                </a:solidFill>
              </a:rPr>
              <a:t> </a:t>
            </a:r>
            <a:r>
              <a:rPr lang="es-ES" sz="1200" dirty="0">
                <a:solidFill>
                  <a:schemeClr val="tx1"/>
                </a:solidFill>
              </a:rPr>
              <a:t>ORTHOPTERA</a:t>
            </a:r>
            <a:endParaRPr sz="1200" dirty="0">
              <a:solidFill>
                <a:schemeClr val="tx1"/>
              </a:solidFill>
            </a:endParaRPr>
          </a:p>
        </p:txBody>
      </p:sp>
      <p:cxnSp>
        <p:nvCxnSpPr>
          <p:cNvPr id="93" name="Conector recto de flecha 92">
            <a:extLst>
              <a:ext uri="{FF2B5EF4-FFF2-40B4-BE49-F238E27FC236}">
                <a16:creationId xmlns:a16="http://schemas.microsoft.com/office/drawing/2014/main" id="{0E70808A-92BC-ADF2-4CD0-D3009F1E74CF}"/>
              </a:ext>
            </a:extLst>
          </p:cNvPr>
          <p:cNvCxnSpPr>
            <a:cxnSpLocks/>
            <a:stCxn id="92" idx="2"/>
            <a:endCxn id="94" idx="0"/>
          </p:cNvCxnSpPr>
          <p:nvPr/>
        </p:nvCxnSpPr>
        <p:spPr>
          <a:xfrm flipH="1">
            <a:off x="3951590" y="4026319"/>
            <a:ext cx="1" cy="31034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4" name="Rectangle 5">
            <a:extLst>
              <a:ext uri="{FF2B5EF4-FFF2-40B4-BE49-F238E27FC236}">
                <a16:creationId xmlns:a16="http://schemas.microsoft.com/office/drawing/2014/main" id="{9ADF5884-49B6-E76E-6BFF-475989CDB128}"/>
              </a:ext>
            </a:extLst>
          </p:cNvPr>
          <p:cNvSpPr/>
          <p:nvPr/>
        </p:nvSpPr>
        <p:spPr>
          <a:xfrm>
            <a:off x="3326629" y="4336668"/>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FAMILIA</a:t>
            </a:r>
            <a:r>
              <a:rPr sz="1200" dirty="0">
                <a:solidFill>
                  <a:schemeClr val="tx1"/>
                </a:solidFill>
              </a:rPr>
              <a:t> </a:t>
            </a:r>
            <a:r>
              <a:rPr lang="es-ES" sz="1200" dirty="0">
                <a:solidFill>
                  <a:schemeClr val="tx1"/>
                </a:solidFill>
              </a:rPr>
              <a:t>ACRIDIDAE</a:t>
            </a:r>
            <a:endParaRPr sz="1200" dirty="0">
              <a:solidFill>
                <a:schemeClr val="tx1"/>
              </a:solidFill>
            </a:endParaRPr>
          </a:p>
        </p:txBody>
      </p:sp>
      <p:cxnSp>
        <p:nvCxnSpPr>
          <p:cNvPr id="95" name="Conector recto de flecha 94">
            <a:extLst>
              <a:ext uri="{FF2B5EF4-FFF2-40B4-BE49-F238E27FC236}">
                <a16:creationId xmlns:a16="http://schemas.microsoft.com/office/drawing/2014/main" id="{95DFF6D1-E8A2-5663-2CB0-F14BC30A58A1}"/>
              </a:ext>
            </a:extLst>
          </p:cNvPr>
          <p:cNvCxnSpPr>
            <a:cxnSpLocks/>
            <a:stCxn id="94" idx="2"/>
            <a:endCxn id="96" idx="0"/>
          </p:cNvCxnSpPr>
          <p:nvPr/>
        </p:nvCxnSpPr>
        <p:spPr>
          <a:xfrm flipH="1">
            <a:off x="3951589" y="4847333"/>
            <a:ext cx="1" cy="26704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6" name="Rectangle 5">
            <a:extLst>
              <a:ext uri="{FF2B5EF4-FFF2-40B4-BE49-F238E27FC236}">
                <a16:creationId xmlns:a16="http://schemas.microsoft.com/office/drawing/2014/main" id="{9F57D64B-4247-2460-7A64-86FAE0CC150F}"/>
              </a:ext>
            </a:extLst>
          </p:cNvPr>
          <p:cNvSpPr/>
          <p:nvPr/>
        </p:nvSpPr>
        <p:spPr>
          <a:xfrm>
            <a:off x="3326628" y="5114380"/>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GÉNERO</a:t>
            </a:r>
            <a:r>
              <a:rPr lang="es-ES" sz="1200" dirty="0">
                <a:solidFill>
                  <a:schemeClr val="tx1"/>
                </a:solidFill>
              </a:rPr>
              <a:t> </a:t>
            </a:r>
            <a:r>
              <a:rPr lang="es-ES" sz="1200" dirty="0">
                <a:solidFill>
                  <a:schemeClr val="tx1"/>
                </a:solidFill>
                <a:highlight>
                  <a:srgbClr val="FFFF00"/>
                </a:highlight>
              </a:rPr>
              <a:t>ACRIDIDAE</a:t>
            </a:r>
            <a:endParaRPr sz="1200" dirty="0">
              <a:solidFill>
                <a:schemeClr val="tx1"/>
              </a:solidFill>
              <a:highlight>
                <a:srgbClr val="FFFF00"/>
              </a:highlight>
            </a:endParaRPr>
          </a:p>
        </p:txBody>
      </p:sp>
      <p:cxnSp>
        <p:nvCxnSpPr>
          <p:cNvPr id="97" name="Conector recto de flecha 96">
            <a:extLst>
              <a:ext uri="{FF2B5EF4-FFF2-40B4-BE49-F238E27FC236}">
                <a16:creationId xmlns:a16="http://schemas.microsoft.com/office/drawing/2014/main" id="{C2AEFBBA-90CA-6A3D-5521-17FFAD6215DC}"/>
              </a:ext>
            </a:extLst>
          </p:cNvPr>
          <p:cNvCxnSpPr>
            <a:cxnSpLocks/>
            <a:stCxn id="96" idx="2"/>
            <a:endCxn id="98" idx="0"/>
          </p:cNvCxnSpPr>
          <p:nvPr/>
        </p:nvCxnSpPr>
        <p:spPr>
          <a:xfrm flipH="1">
            <a:off x="3868430" y="5625045"/>
            <a:ext cx="83159" cy="26954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8" name="Rectangle 5">
            <a:extLst>
              <a:ext uri="{FF2B5EF4-FFF2-40B4-BE49-F238E27FC236}">
                <a16:creationId xmlns:a16="http://schemas.microsoft.com/office/drawing/2014/main" id="{3B1A45AE-8E4E-6EC3-FAC4-754511CB9417}"/>
              </a:ext>
            </a:extLst>
          </p:cNvPr>
          <p:cNvSpPr/>
          <p:nvPr/>
        </p:nvSpPr>
        <p:spPr>
          <a:xfrm>
            <a:off x="3085640" y="5894592"/>
            <a:ext cx="1565579"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ESPECIE</a:t>
            </a:r>
            <a:r>
              <a:rPr sz="1200" dirty="0">
                <a:solidFill>
                  <a:schemeClr val="tx1"/>
                </a:solidFill>
              </a:rPr>
              <a:t> </a:t>
            </a:r>
            <a:endParaRPr lang="es-ES" sz="1200" dirty="0">
              <a:solidFill>
                <a:schemeClr val="tx1"/>
              </a:solidFill>
            </a:endParaRPr>
          </a:p>
          <a:p>
            <a:pPr algn="ctr">
              <a:defRPr sz="2160"/>
            </a:pPr>
            <a:r>
              <a:rPr lang="es-ES" sz="1200" b="0" i="0" dirty="0" err="1">
                <a:solidFill>
                  <a:srgbClr val="001D35"/>
                </a:solidFill>
                <a:effectLst/>
                <a:latin typeface="Google Sans"/>
              </a:rPr>
              <a:t>Chorthippus</a:t>
            </a:r>
            <a:r>
              <a:rPr lang="es-ES" sz="1200" b="0" i="0" dirty="0">
                <a:solidFill>
                  <a:srgbClr val="001D35"/>
                </a:solidFill>
                <a:effectLst/>
                <a:latin typeface="Google Sans"/>
              </a:rPr>
              <a:t> </a:t>
            </a:r>
            <a:r>
              <a:rPr lang="es-ES" sz="1200" b="0" i="0" dirty="0" err="1">
                <a:solidFill>
                  <a:srgbClr val="001D35"/>
                </a:solidFill>
                <a:effectLst/>
                <a:latin typeface="Google Sans"/>
              </a:rPr>
              <a:t>brunneus</a:t>
            </a:r>
            <a:endParaRPr sz="1200" dirty="0">
              <a:solidFill>
                <a:schemeClr val="tx1"/>
              </a:solidFill>
            </a:endParaRPr>
          </a:p>
        </p:txBody>
      </p:sp>
      <p:sp>
        <p:nvSpPr>
          <p:cNvPr id="136" name="Rectangle 5">
            <a:extLst>
              <a:ext uri="{FF2B5EF4-FFF2-40B4-BE49-F238E27FC236}">
                <a16:creationId xmlns:a16="http://schemas.microsoft.com/office/drawing/2014/main" id="{317AAA02-6564-0C78-8AF5-DD1003A0E5BB}"/>
              </a:ext>
            </a:extLst>
          </p:cNvPr>
          <p:cNvSpPr/>
          <p:nvPr/>
        </p:nvSpPr>
        <p:spPr>
          <a:xfrm>
            <a:off x="6033435" y="1947360"/>
            <a:ext cx="107152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FILO</a:t>
            </a:r>
            <a:r>
              <a:rPr lang="es-ES" sz="1200" dirty="0">
                <a:solidFill>
                  <a:schemeClr val="tx1"/>
                </a:solidFill>
              </a:rPr>
              <a:t> CHORDATA</a:t>
            </a:r>
          </a:p>
        </p:txBody>
      </p:sp>
      <p:cxnSp>
        <p:nvCxnSpPr>
          <p:cNvPr id="137" name="Conector recto de flecha 136">
            <a:extLst>
              <a:ext uri="{FF2B5EF4-FFF2-40B4-BE49-F238E27FC236}">
                <a16:creationId xmlns:a16="http://schemas.microsoft.com/office/drawing/2014/main" id="{4B888D0C-4AF0-BE7B-26A0-0F20027F751B}"/>
              </a:ext>
            </a:extLst>
          </p:cNvPr>
          <p:cNvCxnSpPr>
            <a:cxnSpLocks/>
            <a:stCxn id="136" idx="2"/>
            <a:endCxn id="138" idx="0"/>
          </p:cNvCxnSpPr>
          <p:nvPr/>
        </p:nvCxnSpPr>
        <p:spPr>
          <a:xfrm flipH="1">
            <a:off x="5409146" y="2458025"/>
            <a:ext cx="1160051" cy="31902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38" name="Rectangle 5">
            <a:extLst>
              <a:ext uri="{FF2B5EF4-FFF2-40B4-BE49-F238E27FC236}">
                <a16:creationId xmlns:a16="http://schemas.microsoft.com/office/drawing/2014/main" id="{94E8E5D0-4DF0-D662-52B3-B1610B920474}"/>
              </a:ext>
            </a:extLst>
          </p:cNvPr>
          <p:cNvSpPr/>
          <p:nvPr/>
        </p:nvSpPr>
        <p:spPr>
          <a:xfrm>
            <a:off x="4784185" y="2777051"/>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CLASE</a:t>
            </a:r>
            <a:r>
              <a:rPr sz="1200" dirty="0">
                <a:solidFill>
                  <a:schemeClr val="tx1"/>
                </a:solidFill>
              </a:rPr>
              <a:t> </a:t>
            </a:r>
            <a:r>
              <a:rPr lang="es-ES" sz="1200" dirty="0" err="1">
                <a:solidFill>
                  <a:schemeClr val="tx1"/>
                </a:solidFill>
              </a:rPr>
              <a:t>Actinopterygii</a:t>
            </a:r>
            <a:endParaRPr sz="1200" dirty="0">
              <a:solidFill>
                <a:schemeClr val="tx1"/>
              </a:solidFill>
            </a:endParaRPr>
          </a:p>
        </p:txBody>
      </p:sp>
      <p:cxnSp>
        <p:nvCxnSpPr>
          <p:cNvPr id="139" name="Conector recto de flecha 138">
            <a:extLst>
              <a:ext uri="{FF2B5EF4-FFF2-40B4-BE49-F238E27FC236}">
                <a16:creationId xmlns:a16="http://schemas.microsoft.com/office/drawing/2014/main" id="{1E8F3542-8559-1F08-E2E5-C2CA26B9888E}"/>
              </a:ext>
            </a:extLst>
          </p:cNvPr>
          <p:cNvCxnSpPr>
            <a:cxnSpLocks/>
            <a:stCxn id="138" idx="2"/>
            <a:endCxn id="140" idx="0"/>
          </p:cNvCxnSpPr>
          <p:nvPr/>
        </p:nvCxnSpPr>
        <p:spPr>
          <a:xfrm>
            <a:off x="5409146" y="3287716"/>
            <a:ext cx="1" cy="24372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40" name="Rectangle 5">
            <a:extLst>
              <a:ext uri="{FF2B5EF4-FFF2-40B4-BE49-F238E27FC236}">
                <a16:creationId xmlns:a16="http://schemas.microsoft.com/office/drawing/2014/main" id="{4986E928-1836-77F6-D435-AD532237FE59}"/>
              </a:ext>
            </a:extLst>
          </p:cNvPr>
          <p:cNvSpPr/>
          <p:nvPr/>
        </p:nvSpPr>
        <p:spPr>
          <a:xfrm>
            <a:off x="4761415" y="3531441"/>
            <a:ext cx="129546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ORDEN</a:t>
            </a:r>
            <a:r>
              <a:rPr sz="1200" dirty="0">
                <a:solidFill>
                  <a:schemeClr val="tx1"/>
                </a:solidFill>
              </a:rPr>
              <a:t> </a:t>
            </a:r>
            <a:r>
              <a:rPr lang="es-ES" sz="1200" dirty="0" err="1">
                <a:solidFill>
                  <a:schemeClr val="tx1"/>
                </a:solidFill>
              </a:rPr>
              <a:t>Clupeiformes</a:t>
            </a:r>
            <a:endParaRPr sz="1200" dirty="0">
              <a:solidFill>
                <a:schemeClr val="tx1"/>
              </a:solidFill>
            </a:endParaRPr>
          </a:p>
        </p:txBody>
      </p:sp>
      <p:cxnSp>
        <p:nvCxnSpPr>
          <p:cNvPr id="141" name="Conector recto de flecha 140">
            <a:extLst>
              <a:ext uri="{FF2B5EF4-FFF2-40B4-BE49-F238E27FC236}">
                <a16:creationId xmlns:a16="http://schemas.microsoft.com/office/drawing/2014/main" id="{CDF8315F-7CCE-7681-8D26-4DC7F02F39EA}"/>
              </a:ext>
            </a:extLst>
          </p:cNvPr>
          <p:cNvCxnSpPr>
            <a:cxnSpLocks/>
            <a:stCxn id="140" idx="2"/>
            <a:endCxn id="142" idx="0"/>
          </p:cNvCxnSpPr>
          <p:nvPr/>
        </p:nvCxnSpPr>
        <p:spPr>
          <a:xfrm>
            <a:off x="5409147" y="4042106"/>
            <a:ext cx="1" cy="30184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42" name="Rectangle 5">
            <a:extLst>
              <a:ext uri="{FF2B5EF4-FFF2-40B4-BE49-F238E27FC236}">
                <a16:creationId xmlns:a16="http://schemas.microsoft.com/office/drawing/2014/main" id="{3277AF6C-7BE2-AFED-BF1E-E003961B7AA3}"/>
              </a:ext>
            </a:extLst>
          </p:cNvPr>
          <p:cNvSpPr/>
          <p:nvPr/>
        </p:nvSpPr>
        <p:spPr>
          <a:xfrm>
            <a:off x="4784187" y="4343951"/>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FAMILIA</a:t>
            </a:r>
            <a:r>
              <a:rPr sz="1200" dirty="0">
                <a:solidFill>
                  <a:schemeClr val="tx1"/>
                </a:solidFill>
              </a:rPr>
              <a:t> </a:t>
            </a:r>
            <a:r>
              <a:rPr lang="es-ES" sz="1200" dirty="0" err="1">
                <a:solidFill>
                  <a:schemeClr val="tx1"/>
                </a:solidFill>
              </a:rPr>
              <a:t>Clupeidae</a:t>
            </a:r>
            <a:endParaRPr sz="1200" dirty="0">
              <a:solidFill>
                <a:schemeClr val="tx1"/>
              </a:solidFill>
            </a:endParaRPr>
          </a:p>
        </p:txBody>
      </p:sp>
      <p:cxnSp>
        <p:nvCxnSpPr>
          <p:cNvPr id="143" name="Conector recto de flecha 142">
            <a:extLst>
              <a:ext uri="{FF2B5EF4-FFF2-40B4-BE49-F238E27FC236}">
                <a16:creationId xmlns:a16="http://schemas.microsoft.com/office/drawing/2014/main" id="{5FA7E865-1D05-2A57-4AD7-CABE2581300A}"/>
              </a:ext>
            </a:extLst>
          </p:cNvPr>
          <p:cNvCxnSpPr>
            <a:cxnSpLocks/>
            <a:stCxn id="142" idx="2"/>
            <a:endCxn id="144" idx="0"/>
          </p:cNvCxnSpPr>
          <p:nvPr/>
        </p:nvCxnSpPr>
        <p:spPr>
          <a:xfrm>
            <a:off x="5409148" y="4854616"/>
            <a:ext cx="883" cy="26829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44" name="Rectangle 5">
            <a:extLst>
              <a:ext uri="{FF2B5EF4-FFF2-40B4-BE49-F238E27FC236}">
                <a16:creationId xmlns:a16="http://schemas.microsoft.com/office/drawing/2014/main" id="{5C91F571-C253-4017-D9BF-89B894C4DBB2}"/>
              </a:ext>
            </a:extLst>
          </p:cNvPr>
          <p:cNvSpPr/>
          <p:nvPr/>
        </p:nvSpPr>
        <p:spPr>
          <a:xfrm>
            <a:off x="4785070" y="5122912"/>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GÉNERO</a:t>
            </a:r>
            <a:r>
              <a:rPr lang="es-ES" sz="1200" dirty="0">
                <a:solidFill>
                  <a:schemeClr val="tx1"/>
                </a:solidFill>
              </a:rPr>
              <a:t> </a:t>
            </a:r>
            <a:r>
              <a:rPr lang="es-ES" sz="1200" dirty="0">
                <a:solidFill>
                  <a:schemeClr val="tx1"/>
                </a:solidFill>
                <a:highlight>
                  <a:srgbClr val="FFFF00"/>
                </a:highlight>
              </a:rPr>
              <a:t>SARDINA</a:t>
            </a:r>
            <a:endParaRPr sz="1200" dirty="0">
              <a:solidFill>
                <a:schemeClr val="tx1"/>
              </a:solidFill>
              <a:highlight>
                <a:srgbClr val="FFFF00"/>
              </a:highlight>
            </a:endParaRPr>
          </a:p>
        </p:txBody>
      </p:sp>
      <p:cxnSp>
        <p:nvCxnSpPr>
          <p:cNvPr id="145" name="Conector recto de flecha 144">
            <a:extLst>
              <a:ext uri="{FF2B5EF4-FFF2-40B4-BE49-F238E27FC236}">
                <a16:creationId xmlns:a16="http://schemas.microsoft.com/office/drawing/2014/main" id="{1EA7B2B9-D3A7-FE4C-7DBC-97E47B6C1344}"/>
              </a:ext>
            </a:extLst>
          </p:cNvPr>
          <p:cNvCxnSpPr>
            <a:cxnSpLocks/>
            <a:stCxn id="144" idx="2"/>
            <a:endCxn id="146" idx="0"/>
          </p:cNvCxnSpPr>
          <p:nvPr/>
        </p:nvCxnSpPr>
        <p:spPr>
          <a:xfrm flipH="1">
            <a:off x="5409148" y="5633577"/>
            <a:ext cx="883" cy="2682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46" name="Rectangle 5">
            <a:extLst>
              <a:ext uri="{FF2B5EF4-FFF2-40B4-BE49-F238E27FC236}">
                <a16:creationId xmlns:a16="http://schemas.microsoft.com/office/drawing/2014/main" id="{744AB804-0C32-8DBB-D10A-C8347399472B}"/>
              </a:ext>
            </a:extLst>
          </p:cNvPr>
          <p:cNvSpPr/>
          <p:nvPr/>
        </p:nvSpPr>
        <p:spPr>
          <a:xfrm>
            <a:off x="4736310" y="5901874"/>
            <a:ext cx="1345676"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ESPECIE</a:t>
            </a:r>
            <a:r>
              <a:rPr sz="1200" dirty="0">
                <a:solidFill>
                  <a:schemeClr val="tx1"/>
                </a:solidFill>
              </a:rPr>
              <a:t> </a:t>
            </a:r>
            <a:endParaRPr lang="es-ES" sz="1200" dirty="0">
              <a:solidFill>
                <a:schemeClr val="tx1"/>
              </a:solidFill>
            </a:endParaRPr>
          </a:p>
          <a:p>
            <a:pPr algn="ctr">
              <a:defRPr sz="2160"/>
            </a:pPr>
            <a:r>
              <a:rPr lang="es-ES" sz="1200" dirty="0">
                <a:solidFill>
                  <a:schemeClr val="tx1"/>
                </a:solidFill>
              </a:rPr>
              <a:t>Sardina </a:t>
            </a:r>
            <a:r>
              <a:rPr lang="es-ES" sz="1200" dirty="0" err="1">
                <a:solidFill>
                  <a:schemeClr val="tx1"/>
                </a:solidFill>
              </a:rPr>
              <a:t>pilchardus</a:t>
            </a:r>
            <a:endParaRPr sz="1200" dirty="0">
              <a:solidFill>
                <a:schemeClr val="tx1"/>
              </a:solidFill>
            </a:endParaRPr>
          </a:p>
        </p:txBody>
      </p:sp>
      <p:sp>
        <p:nvSpPr>
          <p:cNvPr id="161" name="Rectangle 5">
            <a:extLst>
              <a:ext uri="{FF2B5EF4-FFF2-40B4-BE49-F238E27FC236}">
                <a16:creationId xmlns:a16="http://schemas.microsoft.com/office/drawing/2014/main" id="{512951FC-6D69-4E91-E419-B6EA662C3E71}"/>
              </a:ext>
            </a:extLst>
          </p:cNvPr>
          <p:cNvSpPr/>
          <p:nvPr/>
        </p:nvSpPr>
        <p:spPr>
          <a:xfrm>
            <a:off x="6885685" y="2760490"/>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CLASE</a:t>
            </a:r>
            <a:r>
              <a:rPr sz="1200" dirty="0">
                <a:solidFill>
                  <a:schemeClr val="tx1"/>
                </a:solidFill>
              </a:rPr>
              <a:t> </a:t>
            </a:r>
            <a:r>
              <a:rPr lang="es-ES" sz="1200" dirty="0">
                <a:solidFill>
                  <a:schemeClr val="tx1"/>
                </a:solidFill>
              </a:rPr>
              <a:t>MAMMALIA</a:t>
            </a:r>
            <a:endParaRPr sz="1200" dirty="0">
              <a:solidFill>
                <a:schemeClr val="tx1"/>
              </a:solidFill>
            </a:endParaRPr>
          </a:p>
        </p:txBody>
      </p:sp>
      <p:cxnSp>
        <p:nvCxnSpPr>
          <p:cNvPr id="162" name="Conector recto de flecha 161">
            <a:extLst>
              <a:ext uri="{FF2B5EF4-FFF2-40B4-BE49-F238E27FC236}">
                <a16:creationId xmlns:a16="http://schemas.microsoft.com/office/drawing/2014/main" id="{F6D737B8-C503-6E30-55A8-C9D7D5E1C973}"/>
              </a:ext>
            </a:extLst>
          </p:cNvPr>
          <p:cNvCxnSpPr>
            <a:cxnSpLocks/>
            <a:stCxn id="161" idx="2"/>
            <a:endCxn id="163" idx="0"/>
          </p:cNvCxnSpPr>
          <p:nvPr/>
        </p:nvCxnSpPr>
        <p:spPr>
          <a:xfrm flipH="1">
            <a:off x="6837807" y="3271155"/>
            <a:ext cx="672839" cy="25708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63" name="Rectangle 5">
            <a:extLst>
              <a:ext uri="{FF2B5EF4-FFF2-40B4-BE49-F238E27FC236}">
                <a16:creationId xmlns:a16="http://schemas.microsoft.com/office/drawing/2014/main" id="{48ECE1DE-9313-105C-6E78-4B5670D193D4}"/>
              </a:ext>
            </a:extLst>
          </p:cNvPr>
          <p:cNvSpPr/>
          <p:nvPr/>
        </p:nvSpPr>
        <p:spPr>
          <a:xfrm>
            <a:off x="6190075" y="3528238"/>
            <a:ext cx="129546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ORDEN</a:t>
            </a:r>
            <a:r>
              <a:rPr sz="1200" dirty="0">
                <a:solidFill>
                  <a:schemeClr val="tx1"/>
                </a:solidFill>
              </a:rPr>
              <a:t> </a:t>
            </a:r>
            <a:r>
              <a:rPr lang="es-ES" sz="1200" dirty="0">
                <a:solidFill>
                  <a:schemeClr val="tx1"/>
                </a:solidFill>
              </a:rPr>
              <a:t>CARNIVORA</a:t>
            </a:r>
            <a:endParaRPr sz="1200" dirty="0">
              <a:solidFill>
                <a:schemeClr val="tx1"/>
              </a:solidFill>
            </a:endParaRPr>
          </a:p>
        </p:txBody>
      </p:sp>
      <p:cxnSp>
        <p:nvCxnSpPr>
          <p:cNvPr id="164" name="Conector recto de flecha 163">
            <a:extLst>
              <a:ext uri="{FF2B5EF4-FFF2-40B4-BE49-F238E27FC236}">
                <a16:creationId xmlns:a16="http://schemas.microsoft.com/office/drawing/2014/main" id="{69B31842-6D3E-96C8-017A-5E2C84E6050E}"/>
              </a:ext>
            </a:extLst>
          </p:cNvPr>
          <p:cNvCxnSpPr>
            <a:cxnSpLocks/>
            <a:stCxn id="163" idx="2"/>
            <a:endCxn id="165" idx="0"/>
          </p:cNvCxnSpPr>
          <p:nvPr/>
        </p:nvCxnSpPr>
        <p:spPr>
          <a:xfrm>
            <a:off x="6837807" y="4038903"/>
            <a:ext cx="1" cy="30184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65" name="Rectangle 5">
            <a:extLst>
              <a:ext uri="{FF2B5EF4-FFF2-40B4-BE49-F238E27FC236}">
                <a16:creationId xmlns:a16="http://schemas.microsoft.com/office/drawing/2014/main" id="{37757295-817F-555B-E9CD-22C62D9421FF}"/>
              </a:ext>
            </a:extLst>
          </p:cNvPr>
          <p:cNvSpPr/>
          <p:nvPr/>
        </p:nvSpPr>
        <p:spPr>
          <a:xfrm>
            <a:off x="6212847" y="4340748"/>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FAMILIA</a:t>
            </a:r>
            <a:r>
              <a:rPr sz="1200" dirty="0">
                <a:solidFill>
                  <a:schemeClr val="tx1"/>
                </a:solidFill>
              </a:rPr>
              <a:t> </a:t>
            </a:r>
            <a:r>
              <a:rPr lang="es-ES" sz="1200" dirty="0">
                <a:solidFill>
                  <a:schemeClr val="tx1"/>
                </a:solidFill>
              </a:rPr>
              <a:t>CANIDAE</a:t>
            </a:r>
            <a:endParaRPr sz="1200" dirty="0">
              <a:solidFill>
                <a:schemeClr val="tx1"/>
              </a:solidFill>
            </a:endParaRPr>
          </a:p>
        </p:txBody>
      </p:sp>
      <p:cxnSp>
        <p:nvCxnSpPr>
          <p:cNvPr id="166" name="Conector recto de flecha 165">
            <a:extLst>
              <a:ext uri="{FF2B5EF4-FFF2-40B4-BE49-F238E27FC236}">
                <a16:creationId xmlns:a16="http://schemas.microsoft.com/office/drawing/2014/main" id="{585E71E1-D0C7-27F5-7E86-EC9B5E94BE11}"/>
              </a:ext>
            </a:extLst>
          </p:cNvPr>
          <p:cNvCxnSpPr>
            <a:cxnSpLocks/>
            <a:stCxn id="165" idx="2"/>
            <a:endCxn id="167" idx="0"/>
          </p:cNvCxnSpPr>
          <p:nvPr/>
        </p:nvCxnSpPr>
        <p:spPr>
          <a:xfrm>
            <a:off x="6837808" y="4851413"/>
            <a:ext cx="883" cy="26829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67" name="Rectangle 5">
            <a:extLst>
              <a:ext uri="{FF2B5EF4-FFF2-40B4-BE49-F238E27FC236}">
                <a16:creationId xmlns:a16="http://schemas.microsoft.com/office/drawing/2014/main" id="{81D20AA7-1A57-7DD8-3E72-69E151628AC0}"/>
              </a:ext>
            </a:extLst>
          </p:cNvPr>
          <p:cNvSpPr/>
          <p:nvPr/>
        </p:nvSpPr>
        <p:spPr>
          <a:xfrm>
            <a:off x="6213730" y="5119709"/>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GÉNERO</a:t>
            </a:r>
            <a:r>
              <a:rPr lang="es-ES" sz="1200" dirty="0">
                <a:solidFill>
                  <a:schemeClr val="tx1"/>
                </a:solidFill>
              </a:rPr>
              <a:t> </a:t>
            </a:r>
            <a:r>
              <a:rPr lang="es-ES" sz="1200" dirty="0">
                <a:solidFill>
                  <a:schemeClr val="tx1"/>
                </a:solidFill>
                <a:highlight>
                  <a:srgbClr val="FFFF00"/>
                </a:highlight>
              </a:rPr>
              <a:t>CANIS</a:t>
            </a:r>
            <a:endParaRPr sz="1200" dirty="0">
              <a:solidFill>
                <a:schemeClr val="tx1"/>
              </a:solidFill>
              <a:highlight>
                <a:srgbClr val="FFFF00"/>
              </a:highlight>
            </a:endParaRPr>
          </a:p>
        </p:txBody>
      </p:sp>
      <p:cxnSp>
        <p:nvCxnSpPr>
          <p:cNvPr id="168" name="Conector recto de flecha 167">
            <a:extLst>
              <a:ext uri="{FF2B5EF4-FFF2-40B4-BE49-F238E27FC236}">
                <a16:creationId xmlns:a16="http://schemas.microsoft.com/office/drawing/2014/main" id="{3640AA25-9F2E-7D31-5E15-8251DCC5E8BC}"/>
              </a:ext>
            </a:extLst>
          </p:cNvPr>
          <p:cNvCxnSpPr>
            <a:cxnSpLocks/>
            <a:stCxn id="167" idx="2"/>
            <a:endCxn id="169" idx="0"/>
          </p:cNvCxnSpPr>
          <p:nvPr/>
        </p:nvCxnSpPr>
        <p:spPr>
          <a:xfrm flipH="1">
            <a:off x="6837808" y="5630374"/>
            <a:ext cx="883" cy="2682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69" name="Rectangle 5">
            <a:extLst>
              <a:ext uri="{FF2B5EF4-FFF2-40B4-BE49-F238E27FC236}">
                <a16:creationId xmlns:a16="http://schemas.microsoft.com/office/drawing/2014/main" id="{0E6B0C60-FEEC-8F4F-4C3D-63669DA16677}"/>
              </a:ext>
            </a:extLst>
          </p:cNvPr>
          <p:cNvSpPr/>
          <p:nvPr/>
        </p:nvSpPr>
        <p:spPr>
          <a:xfrm>
            <a:off x="6164970" y="5898671"/>
            <a:ext cx="1345676"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ESPECIE</a:t>
            </a:r>
            <a:r>
              <a:rPr sz="1200" dirty="0">
                <a:solidFill>
                  <a:schemeClr val="tx1"/>
                </a:solidFill>
              </a:rPr>
              <a:t> </a:t>
            </a:r>
            <a:endParaRPr lang="es-ES" sz="1200" dirty="0">
              <a:solidFill>
                <a:schemeClr val="tx1"/>
              </a:solidFill>
            </a:endParaRPr>
          </a:p>
          <a:p>
            <a:pPr algn="ctr">
              <a:defRPr sz="2160"/>
            </a:pPr>
            <a:r>
              <a:rPr lang="es-ES" sz="1200" dirty="0">
                <a:solidFill>
                  <a:schemeClr val="tx1"/>
                </a:solidFill>
              </a:rPr>
              <a:t>Canis </a:t>
            </a:r>
            <a:r>
              <a:rPr lang="es-ES" sz="1200" dirty="0" err="1">
                <a:solidFill>
                  <a:schemeClr val="tx1"/>
                </a:solidFill>
              </a:rPr>
              <a:t>familiaris</a:t>
            </a:r>
            <a:endParaRPr sz="1200" dirty="0">
              <a:solidFill>
                <a:schemeClr val="tx1"/>
              </a:solidFill>
            </a:endParaRPr>
          </a:p>
        </p:txBody>
      </p:sp>
      <p:sp>
        <p:nvSpPr>
          <p:cNvPr id="171" name="Rectangle 5">
            <a:extLst>
              <a:ext uri="{FF2B5EF4-FFF2-40B4-BE49-F238E27FC236}">
                <a16:creationId xmlns:a16="http://schemas.microsoft.com/office/drawing/2014/main" id="{714ECF15-30A9-32AE-F7AD-F111E3BA62E4}"/>
              </a:ext>
            </a:extLst>
          </p:cNvPr>
          <p:cNvSpPr/>
          <p:nvPr/>
        </p:nvSpPr>
        <p:spPr>
          <a:xfrm>
            <a:off x="7661139" y="3531442"/>
            <a:ext cx="1295463"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ORDEN</a:t>
            </a:r>
            <a:r>
              <a:rPr sz="1200" dirty="0">
                <a:solidFill>
                  <a:schemeClr val="tx1"/>
                </a:solidFill>
              </a:rPr>
              <a:t> </a:t>
            </a:r>
            <a:r>
              <a:rPr lang="es-ES" sz="1200" dirty="0">
                <a:solidFill>
                  <a:schemeClr val="tx1"/>
                </a:solidFill>
              </a:rPr>
              <a:t>PRIMATES</a:t>
            </a:r>
            <a:endParaRPr sz="1200" dirty="0">
              <a:solidFill>
                <a:schemeClr val="tx1"/>
              </a:solidFill>
            </a:endParaRPr>
          </a:p>
        </p:txBody>
      </p:sp>
      <p:cxnSp>
        <p:nvCxnSpPr>
          <p:cNvPr id="172" name="Conector recto de flecha 171">
            <a:extLst>
              <a:ext uri="{FF2B5EF4-FFF2-40B4-BE49-F238E27FC236}">
                <a16:creationId xmlns:a16="http://schemas.microsoft.com/office/drawing/2014/main" id="{69566A09-E967-384F-5435-0267ECEF81A2}"/>
              </a:ext>
            </a:extLst>
          </p:cNvPr>
          <p:cNvCxnSpPr>
            <a:cxnSpLocks/>
            <a:stCxn id="171" idx="2"/>
            <a:endCxn id="173" idx="0"/>
          </p:cNvCxnSpPr>
          <p:nvPr/>
        </p:nvCxnSpPr>
        <p:spPr>
          <a:xfrm>
            <a:off x="8308871" y="4042107"/>
            <a:ext cx="1" cy="30184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73" name="Rectangle 5">
            <a:extLst>
              <a:ext uri="{FF2B5EF4-FFF2-40B4-BE49-F238E27FC236}">
                <a16:creationId xmlns:a16="http://schemas.microsoft.com/office/drawing/2014/main" id="{9A00F757-1CC6-1A2E-06C4-B249D28B80DE}"/>
              </a:ext>
            </a:extLst>
          </p:cNvPr>
          <p:cNvSpPr/>
          <p:nvPr/>
        </p:nvSpPr>
        <p:spPr>
          <a:xfrm>
            <a:off x="7683911" y="4343952"/>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FAMILIA</a:t>
            </a:r>
            <a:r>
              <a:rPr sz="1200" dirty="0">
                <a:solidFill>
                  <a:schemeClr val="tx1"/>
                </a:solidFill>
              </a:rPr>
              <a:t> </a:t>
            </a:r>
            <a:r>
              <a:rPr lang="es-ES" sz="1200" dirty="0">
                <a:solidFill>
                  <a:schemeClr val="tx1"/>
                </a:solidFill>
              </a:rPr>
              <a:t>HOMINIDAE</a:t>
            </a:r>
            <a:endParaRPr sz="1200" dirty="0">
              <a:solidFill>
                <a:schemeClr val="tx1"/>
              </a:solidFill>
            </a:endParaRPr>
          </a:p>
        </p:txBody>
      </p:sp>
      <p:cxnSp>
        <p:nvCxnSpPr>
          <p:cNvPr id="174" name="Conector recto de flecha 173">
            <a:extLst>
              <a:ext uri="{FF2B5EF4-FFF2-40B4-BE49-F238E27FC236}">
                <a16:creationId xmlns:a16="http://schemas.microsoft.com/office/drawing/2014/main" id="{83400CB6-9B0A-978C-B13A-108D11CAB22C}"/>
              </a:ext>
            </a:extLst>
          </p:cNvPr>
          <p:cNvCxnSpPr>
            <a:cxnSpLocks/>
            <a:stCxn id="173" idx="2"/>
            <a:endCxn id="175" idx="0"/>
          </p:cNvCxnSpPr>
          <p:nvPr/>
        </p:nvCxnSpPr>
        <p:spPr>
          <a:xfrm>
            <a:off x="8308872" y="4854617"/>
            <a:ext cx="883" cy="26829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75" name="Rectangle 5">
            <a:extLst>
              <a:ext uri="{FF2B5EF4-FFF2-40B4-BE49-F238E27FC236}">
                <a16:creationId xmlns:a16="http://schemas.microsoft.com/office/drawing/2014/main" id="{48A80A6E-ADEB-6811-F510-648390C8BCF7}"/>
              </a:ext>
            </a:extLst>
          </p:cNvPr>
          <p:cNvSpPr/>
          <p:nvPr/>
        </p:nvSpPr>
        <p:spPr>
          <a:xfrm>
            <a:off x="7684794" y="5122913"/>
            <a:ext cx="1249921"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GÉNERO</a:t>
            </a:r>
            <a:r>
              <a:rPr lang="es-ES" sz="1200" dirty="0">
                <a:solidFill>
                  <a:schemeClr val="tx1"/>
                </a:solidFill>
              </a:rPr>
              <a:t> </a:t>
            </a:r>
            <a:r>
              <a:rPr lang="es-ES" sz="1200" dirty="0">
                <a:solidFill>
                  <a:schemeClr val="tx1"/>
                </a:solidFill>
                <a:highlight>
                  <a:srgbClr val="FFFF00"/>
                </a:highlight>
              </a:rPr>
              <a:t>HOMO</a:t>
            </a:r>
            <a:endParaRPr sz="1200" dirty="0">
              <a:solidFill>
                <a:schemeClr val="tx1"/>
              </a:solidFill>
              <a:highlight>
                <a:srgbClr val="FFFF00"/>
              </a:highlight>
            </a:endParaRPr>
          </a:p>
        </p:txBody>
      </p:sp>
      <p:cxnSp>
        <p:nvCxnSpPr>
          <p:cNvPr id="176" name="Conector recto de flecha 175">
            <a:extLst>
              <a:ext uri="{FF2B5EF4-FFF2-40B4-BE49-F238E27FC236}">
                <a16:creationId xmlns:a16="http://schemas.microsoft.com/office/drawing/2014/main" id="{DFCD4DBA-3353-12EF-778F-52F0DA949BDC}"/>
              </a:ext>
            </a:extLst>
          </p:cNvPr>
          <p:cNvCxnSpPr>
            <a:cxnSpLocks/>
            <a:stCxn id="175" idx="2"/>
            <a:endCxn id="177" idx="0"/>
          </p:cNvCxnSpPr>
          <p:nvPr/>
        </p:nvCxnSpPr>
        <p:spPr>
          <a:xfrm flipH="1">
            <a:off x="8308872" y="5633578"/>
            <a:ext cx="883" cy="2682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77" name="Rectangle 5">
            <a:extLst>
              <a:ext uri="{FF2B5EF4-FFF2-40B4-BE49-F238E27FC236}">
                <a16:creationId xmlns:a16="http://schemas.microsoft.com/office/drawing/2014/main" id="{236A58EE-FE6B-2E08-04A7-6975E9394445}"/>
              </a:ext>
            </a:extLst>
          </p:cNvPr>
          <p:cNvSpPr/>
          <p:nvPr/>
        </p:nvSpPr>
        <p:spPr>
          <a:xfrm>
            <a:off x="7636034" y="5901875"/>
            <a:ext cx="1345676" cy="51066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ESPECIE</a:t>
            </a:r>
            <a:r>
              <a:rPr sz="1200" dirty="0">
                <a:solidFill>
                  <a:schemeClr val="tx1"/>
                </a:solidFill>
              </a:rPr>
              <a:t> </a:t>
            </a:r>
            <a:endParaRPr lang="es-ES" sz="1200" dirty="0">
              <a:solidFill>
                <a:schemeClr val="tx1"/>
              </a:solidFill>
            </a:endParaRPr>
          </a:p>
          <a:p>
            <a:pPr algn="ctr">
              <a:defRPr sz="2160"/>
            </a:pPr>
            <a:r>
              <a:rPr lang="es-ES" sz="1200" dirty="0">
                <a:solidFill>
                  <a:schemeClr val="tx1"/>
                </a:solidFill>
              </a:rPr>
              <a:t>Homo sapiens</a:t>
            </a:r>
            <a:endParaRPr sz="1200" dirty="0">
              <a:solidFill>
                <a:schemeClr val="tx1"/>
              </a:solidFill>
            </a:endParaRPr>
          </a:p>
        </p:txBody>
      </p:sp>
      <p:cxnSp>
        <p:nvCxnSpPr>
          <p:cNvPr id="180" name="Conector recto de flecha 179">
            <a:extLst>
              <a:ext uri="{FF2B5EF4-FFF2-40B4-BE49-F238E27FC236}">
                <a16:creationId xmlns:a16="http://schemas.microsoft.com/office/drawing/2014/main" id="{65C677FD-145A-2DCF-7FFE-0D91595A32ED}"/>
              </a:ext>
            </a:extLst>
          </p:cNvPr>
          <p:cNvCxnSpPr>
            <a:cxnSpLocks/>
            <a:stCxn id="161" idx="2"/>
            <a:endCxn id="171" idx="0"/>
          </p:cNvCxnSpPr>
          <p:nvPr/>
        </p:nvCxnSpPr>
        <p:spPr>
          <a:xfrm>
            <a:off x="7510646" y="3271155"/>
            <a:ext cx="798225" cy="26028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83" name="Conector recto de flecha 182">
            <a:extLst>
              <a:ext uri="{FF2B5EF4-FFF2-40B4-BE49-F238E27FC236}">
                <a16:creationId xmlns:a16="http://schemas.microsoft.com/office/drawing/2014/main" id="{6FD6B187-6649-FCB3-54FB-6C29DCC16D52}"/>
              </a:ext>
            </a:extLst>
          </p:cNvPr>
          <p:cNvCxnSpPr>
            <a:cxnSpLocks/>
            <a:stCxn id="136" idx="2"/>
            <a:endCxn id="161" idx="0"/>
          </p:cNvCxnSpPr>
          <p:nvPr/>
        </p:nvCxnSpPr>
        <p:spPr>
          <a:xfrm>
            <a:off x="6569197" y="2458025"/>
            <a:ext cx="941449" cy="30246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86" name="Rectangle 2">
            <a:extLst>
              <a:ext uri="{FF2B5EF4-FFF2-40B4-BE49-F238E27FC236}">
                <a16:creationId xmlns:a16="http://schemas.microsoft.com/office/drawing/2014/main" id="{A3E2B469-8EB0-FA6B-CBB1-E67751545136}"/>
              </a:ext>
            </a:extLst>
          </p:cNvPr>
          <p:cNvSpPr/>
          <p:nvPr/>
        </p:nvSpPr>
        <p:spPr>
          <a:xfrm>
            <a:off x="3998057" y="948155"/>
            <a:ext cx="1067548" cy="53540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SUBREINO</a:t>
            </a:r>
            <a:r>
              <a:rPr lang="es-ES" sz="1200" dirty="0">
                <a:solidFill>
                  <a:schemeClr val="tx1"/>
                </a:solidFill>
              </a:rPr>
              <a:t> EUMETAZOA</a:t>
            </a:r>
          </a:p>
        </p:txBody>
      </p:sp>
      <p:cxnSp>
        <p:nvCxnSpPr>
          <p:cNvPr id="191" name="Conector recto de flecha 190">
            <a:extLst>
              <a:ext uri="{FF2B5EF4-FFF2-40B4-BE49-F238E27FC236}">
                <a16:creationId xmlns:a16="http://schemas.microsoft.com/office/drawing/2014/main" id="{93B5536D-A6C7-1741-78D9-3DE579BB3F90}"/>
              </a:ext>
            </a:extLst>
          </p:cNvPr>
          <p:cNvCxnSpPr>
            <a:cxnSpLocks/>
            <a:stCxn id="186" idx="2"/>
            <a:endCxn id="136" idx="0"/>
          </p:cNvCxnSpPr>
          <p:nvPr/>
        </p:nvCxnSpPr>
        <p:spPr>
          <a:xfrm>
            <a:off x="4531831" y="1483560"/>
            <a:ext cx="2037366" cy="46380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94" name="Conector recto de flecha 193">
            <a:extLst>
              <a:ext uri="{FF2B5EF4-FFF2-40B4-BE49-F238E27FC236}">
                <a16:creationId xmlns:a16="http://schemas.microsoft.com/office/drawing/2014/main" id="{68280DFC-2BF4-FD73-9A33-4882899A55E3}"/>
              </a:ext>
            </a:extLst>
          </p:cNvPr>
          <p:cNvCxnSpPr>
            <a:cxnSpLocks/>
            <a:stCxn id="186" idx="2"/>
            <a:endCxn id="88" idx="0"/>
          </p:cNvCxnSpPr>
          <p:nvPr/>
        </p:nvCxnSpPr>
        <p:spPr>
          <a:xfrm flipH="1">
            <a:off x="3904595" y="1483560"/>
            <a:ext cx="627236" cy="47417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08" name="Rectangle 2">
            <a:extLst>
              <a:ext uri="{FF2B5EF4-FFF2-40B4-BE49-F238E27FC236}">
                <a16:creationId xmlns:a16="http://schemas.microsoft.com/office/drawing/2014/main" id="{F560CB2A-6C90-99A6-6474-C4F5769767E0}"/>
              </a:ext>
            </a:extLst>
          </p:cNvPr>
          <p:cNvSpPr/>
          <p:nvPr/>
        </p:nvSpPr>
        <p:spPr>
          <a:xfrm>
            <a:off x="348575" y="1054211"/>
            <a:ext cx="1067548" cy="535405"/>
          </a:xfrm>
          <a:prstGeom prst="rect">
            <a:avLst/>
          </a:prstGeom>
          <a:solidFill>
            <a:srgbClr val="98FB98"/>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2160"/>
            </a:pPr>
            <a:r>
              <a:rPr lang="es-ES" sz="1200" b="1" dirty="0">
                <a:solidFill>
                  <a:schemeClr val="bg1"/>
                </a:solidFill>
              </a:rPr>
              <a:t>SUBREINO</a:t>
            </a:r>
            <a:r>
              <a:rPr lang="es-ES" sz="1200" dirty="0">
                <a:solidFill>
                  <a:schemeClr val="tx1"/>
                </a:solidFill>
              </a:rPr>
              <a:t> PARAZOA</a:t>
            </a:r>
          </a:p>
        </p:txBody>
      </p:sp>
      <p:cxnSp>
        <p:nvCxnSpPr>
          <p:cNvPr id="211" name="Conector recto de flecha 210">
            <a:extLst>
              <a:ext uri="{FF2B5EF4-FFF2-40B4-BE49-F238E27FC236}">
                <a16:creationId xmlns:a16="http://schemas.microsoft.com/office/drawing/2014/main" id="{770B38F1-FEA3-37BF-5D05-97E41EA05140}"/>
              </a:ext>
            </a:extLst>
          </p:cNvPr>
          <p:cNvCxnSpPr>
            <a:cxnSpLocks/>
            <a:stCxn id="208" idx="2"/>
            <a:endCxn id="6" idx="0"/>
          </p:cNvCxnSpPr>
          <p:nvPr/>
        </p:nvCxnSpPr>
        <p:spPr>
          <a:xfrm flipH="1">
            <a:off x="880710" y="1589616"/>
            <a:ext cx="1639" cy="36404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220" name="Picture 6">
            <a:extLst>
              <a:ext uri="{FF2B5EF4-FFF2-40B4-BE49-F238E27FC236}">
                <a16:creationId xmlns:a16="http://schemas.microsoft.com/office/drawing/2014/main" id="{77EC0FF9-2719-2E62-53EC-F7D89B64EE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193" t="42550" r="72807" b="40047"/>
          <a:stretch/>
        </p:blipFill>
        <p:spPr bwMode="auto">
          <a:xfrm>
            <a:off x="8736298" y="6176203"/>
            <a:ext cx="245412" cy="640654"/>
          </a:xfrm>
          <a:prstGeom prst="rect">
            <a:avLst/>
          </a:prstGeom>
          <a:noFill/>
          <a:extLst>
            <a:ext uri="{909E8E84-426E-40DD-AFC4-6F175D3DCCD1}">
              <a14:hiddenFill xmlns:a14="http://schemas.microsoft.com/office/drawing/2010/main">
                <a:solidFill>
                  <a:srgbClr val="FFFFFF"/>
                </a:solidFill>
              </a14:hiddenFill>
            </a:ext>
          </a:extLst>
        </p:spPr>
      </p:pic>
      <p:pic>
        <p:nvPicPr>
          <p:cNvPr id="221" name="Picture 6">
            <a:extLst>
              <a:ext uri="{FF2B5EF4-FFF2-40B4-BE49-F238E27FC236}">
                <a16:creationId xmlns:a16="http://schemas.microsoft.com/office/drawing/2014/main" id="{315DFAB9-3FE0-5482-A39E-1A150478A3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562" t="81074" r="66070" b="9452"/>
          <a:stretch/>
        </p:blipFill>
        <p:spPr bwMode="auto">
          <a:xfrm>
            <a:off x="6588094" y="6354538"/>
            <a:ext cx="595182" cy="436682"/>
          </a:xfrm>
          <a:prstGeom prst="rect">
            <a:avLst/>
          </a:prstGeom>
          <a:noFill/>
          <a:extLst>
            <a:ext uri="{909E8E84-426E-40DD-AFC4-6F175D3DCCD1}">
              <a14:hiddenFill xmlns:a14="http://schemas.microsoft.com/office/drawing/2010/main">
                <a:solidFill>
                  <a:srgbClr val="FFFFFF"/>
                </a:solidFill>
              </a14:hiddenFill>
            </a:ext>
          </a:extLst>
        </p:spPr>
      </p:pic>
      <p:pic>
        <p:nvPicPr>
          <p:cNvPr id="222" name="Picture 4">
            <a:extLst>
              <a:ext uri="{FF2B5EF4-FFF2-40B4-BE49-F238E27FC236}">
                <a16:creationId xmlns:a16="http://schemas.microsoft.com/office/drawing/2014/main" id="{FA7EA41B-5787-9D7C-6C81-15D553C0D84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7053" t="82456" r="7579" b="10105"/>
          <a:stretch/>
        </p:blipFill>
        <p:spPr bwMode="auto">
          <a:xfrm>
            <a:off x="4936362" y="6442301"/>
            <a:ext cx="875221" cy="384952"/>
          </a:xfrm>
          <a:prstGeom prst="rect">
            <a:avLst/>
          </a:prstGeom>
          <a:noFill/>
          <a:extLst>
            <a:ext uri="{909E8E84-426E-40DD-AFC4-6F175D3DCCD1}">
              <a14:hiddenFill xmlns:a14="http://schemas.microsoft.com/office/drawing/2010/main">
                <a:solidFill>
                  <a:srgbClr val="FFFFFF"/>
                </a:solidFill>
              </a14:hiddenFill>
            </a:ext>
          </a:extLst>
        </p:spPr>
      </p:pic>
      <p:pic>
        <p:nvPicPr>
          <p:cNvPr id="223" name="Imagen 222">
            <a:extLst>
              <a:ext uri="{FF2B5EF4-FFF2-40B4-BE49-F238E27FC236}">
                <a16:creationId xmlns:a16="http://schemas.microsoft.com/office/drawing/2014/main" id="{7640F8FE-5877-D79E-480A-FAA8D1E722E9}"/>
              </a:ext>
            </a:extLst>
          </p:cNvPr>
          <p:cNvPicPr>
            <a:picLocks noChangeAspect="1"/>
          </p:cNvPicPr>
          <p:nvPr/>
        </p:nvPicPr>
        <p:blipFill>
          <a:blip r:embed="rId3"/>
          <a:stretch>
            <a:fillRect/>
          </a:stretch>
        </p:blipFill>
        <p:spPr>
          <a:xfrm>
            <a:off x="3409801" y="6342371"/>
            <a:ext cx="797839" cy="494909"/>
          </a:xfrm>
          <a:prstGeom prst="rect">
            <a:avLst/>
          </a:prstGeom>
        </p:spPr>
      </p:pic>
      <p:pic>
        <p:nvPicPr>
          <p:cNvPr id="224" name="Picture 4">
            <a:extLst>
              <a:ext uri="{FF2B5EF4-FFF2-40B4-BE49-F238E27FC236}">
                <a16:creationId xmlns:a16="http://schemas.microsoft.com/office/drawing/2014/main" id="{660D912A-A65A-D286-A58A-B4D1F6A1844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9053" t="42947" r="12210" b="40386"/>
          <a:stretch/>
        </p:blipFill>
        <p:spPr bwMode="auto">
          <a:xfrm>
            <a:off x="2208610" y="6343796"/>
            <a:ext cx="370922" cy="494909"/>
          </a:xfrm>
          <a:prstGeom prst="rect">
            <a:avLst/>
          </a:prstGeom>
          <a:noFill/>
          <a:extLst>
            <a:ext uri="{909E8E84-426E-40DD-AFC4-6F175D3DCCD1}">
              <a14:hiddenFill xmlns:a14="http://schemas.microsoft.com/office/drawing/2010/main">
                <a:solidFill>
                  <a:srgbClr val="FFFFFF"/>
                </a:solidFill>
              </a14:hiddenFill>
            </a:ext>
          </a:extLst>
        </p:spPr>
      </p:pic>
      <p:pic>
        <p:nvPicPr>
          <p:cNvPr id="225" name="Picture 4">
            <a:extLst>
              <a:ext uri="{FF2B5EF4-FFF2-40B4-BE49-F238E27FC236}">
                <a16:creationId xmlns:a16="http://schemas.microsoft.com/office/drawing/2014/main" id="{AE679151-AD43-3DD3-24AD-70F392746A1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158" t="45754" r="40737" b="44842"/>
          <a:stretch/>
        </p:blipFill>
        <p:spPr bwMode="auto">
          <a:xfrm>
            <a:off x="539013" y="6412540"/>
            <a:ext cx="558331" cy="391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396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205FA3-D5E9-9C69-31A6-26219B3F5831}"/>
              </a:ext>
            </a:extLst>
          </p:cNvPr>
          <p:cNvSpPr>
            <a:spLocks noGrp="1"/>
          </p:cNvSpPr>
          <p:nvPr>
            <p:ph type="title"/>
          </p:nvPr>
        </p:nvSpPr>
        <p:spPr/>
        <p:txBody>
          <a:bodyPr/>
          <a:lstStyle/>
          <a:p>
            <a:r>
              <a:rPr lang="es-ES" dirty="0"/>
              <a:t>METAMORFOSIS</a:t>
            </a:r>
          </a:p>
        </p:txBody>
      </p:sp>
      <p:pic>
        <p:nvPicPr>
          <p:cNvPr id="3" name="Imagen 2" descr="Dibujo animado de un animal&#10;&#10;El contenido generado por IA puede ser incorrecto.">
            <a:extLst>
              <a:ext uri="{FF2B5EF4-FFF2-40B4-BE49-F238E27FC236}">
                <a16:creationId xmlns:a16="http://schemas.microsoft.com/office/drawing/2014/main" id="{5FF9214C-F9C7-D31F-BCD2-4DAECD9D356A}"/>
              </a:ext>
            </a:extLst>
          </p:cNvPr>
          <p:cNvPicPr>
            <a:picLocks noChangeAspect="1"/>
          </p:cNvPicPr>
          <p:nvPr/>
        </p:nvPicPr>
        <p:blipFill>
          <a:blip r:embed="rId2">
            <a:extLst>
              <a:ext uri="{28A0092B-C50C-407E-A947-70E740481C1C}">
                <a14:useLocalDpi xmlns:a14="http://schemas.microsoft.com/office/drawing/2010/main" val="0"/>
              </a:ext>
            </a:extLst>
          </a:blip>
          <a:srcRect l="6679" r="4798"/>
          <a:stretch/>
        </p:blipFill>
        <p:spPr bwMode="auto">
          <a:xfrm>
            <a:off x="-66040" y="701626"/>
            <a:ext cx="4780280" cy="5400040"/>
          </a:xfrm>
          <a:prstGeom prst="rect">
            <a:avLst/>
          </a:prstGeom>
          <a:noFill/>
          <a:ln>
            <a:noFill/>
          </a:ln>
        </p:spPr>
      </p:pic>
      <p:sp>
        <p:nvSpPr>
          <p:cNvPr id="5" name="CuadroTexto 4">
            <a:extLst>
              <a:ext uri="{FF2B5EF4-FFF2-40B4-BE49-F238E27FC236}">
                <a16:creationId xmlns:a16="http://schemas.microsoft.com/office/drawing/2014/main" id="{D1280A9E-30FF-C13E-7332-0C2F0A12B234}"/>
              </a:ext>
            </a:extLst>
          </p:cNvPr>
          <p:cNvSpPr txBox="1"/>
          <p:nvPr/>
        </p:nvSpPr>
        <p:spPr>
          <a:xfrm>
            <a:off x="3535680" y="1713915"/>
            <a:ext cx="5151120" cy="369332"/>
          </a:xfrm>
          <a:prstGeom prst="rect">
            <a:avLst/>
          </a:prstGeom>
          <a:noFill/>
        </p:spPr>
        <p:txBody>
          <a:bodyPr wrap="square">
            <a:spAutoFit/>
          </a:bodyPr>
          <a:lstStyle/>
          <a:p>
            <a:r>
              <a:rPr lang="es-ES" sz="1800" u="sng"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3"/>
              </a:rPr>
              <a:t>https://www.youtube.com/watch?v=GdIr48Fnumo</a:t>
            </a:r>
            <a:endParaRPr lang="es-ES" dirty="0"/>
          </a:p>
        </p:txBody>
      </p:sp>
      <p:sp>
        <p:nvSpPr>
          <p:cNvPr id="7" name="CuadroTexto 6">
            <a:extLst>
              <a:ext uri="{FF2B5EF4-FFF2-40B4-BE49-F238E27FC236}">
                <a16:creationId xmlns:a16="http://schemas.microsoft.com/office/drawing/2014/main" id="{19A6690F-ACE7-CCAC-F329-1D2D0D7233C8}"/>
              </a:ext>
            </a:extLst>
          </p:cNvPr>
          <p:cNvSpPr txBox="1"/>
          <p:nvPr/>
        </p:nvSpPr>
        <p:spPr>
          <a:xfrm>
            <a:off x="3810000" y="3205654"/>
            <a:ext cx="5039360" cy="369332"/>
          </a:xfrm>
          <a:prstGeom prst="rect">
            <a:avLst/>
          </a:prstGeom>
          <a:noFill/>
        </p:spPr>
        <p:txBody>
          <a:bodyPr wrap="square">
            <a:spAutoFit/>
          </a:bodyPr>
          <a:lstStyle/>
          <a:p>
            <a:r>
              <a:rPr lang="es-ES" sz="1800" u="sng"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4"/>
              </a:rPr>
              <a:t>https://www.youtube.com/watch?v=a99BAQ9Ghv0</a:t>
            </a:r>
            <a:endParaRPr lang="es-ES" dirty="0"/>
          </a:p>
        </p:txBody>
      </p:sp>
      <p:sp>
        <p:nvSpPr>
          <p:cNvPr id="8" name="CuadroTexto 7">
            <a:extLst>
              <a:ext uri="{FF2B5EF4-FFF2-40B4-BE49-F238E27FC236}">
                <a16:creationId xmlns:a16="http://schemas.microsoft.com/office/drawing/2014/main" id="{A2037463-C85A-9663-CE1D-A15E407E5FD9}"/>
              </a:ext>
            </a:extLst>
          </p:cNvPr>
          <p:cNvSpPr txBox="1"/>
          <p:nvPr/>
        </p:nvSpPr>
        <p:spPr>
          <a:xfrm>
            <a:off x="3657600" y="1417638"/>
            <a:ext cx="3068320" cy="369332"/>
          </a:xfrm>
          <a:prstGeom prst="rect">
            <a:avLst/>
          </a:prstGeom>
          <a:noFill/>
        </p:spPr>
        <p:txBody>
          <a:bodyPr wrap="square" rtlCol="0">
            <a:spAutoFit/>
          </a:bodyPr>
          <a:lstStyle/>
          <a:p>
            <a:r>
              <a:rPr lang="es-ES" dirty="0"/>
              <a:t>Metamorfosis de mariquitas:</a:t>
            </a:r>
          </a:p>
        </p:txBody>
      </p:sp>
      <p:sp>
        <p:nvSpPr>
          <p:cNvPr id="9" name="CuadroTexto 8">
            <a:extLst>
              <a:ext uri="{FF2B5EF4-FFF2-40B4-BE49-F238E27FC236}">
                <a16:creationId xmlns:a16="http://schemas.microsoft.com/office/drawing/2014/main" id="{C2F677FD-A4FB-5F32-696E-450B0294AAE3}"/>
              </a:ext>
            </a:extLst>
          </p:cNvPr>
          <p:cNvSpPr txBox="1"/>
          <p:nvPr/>
        </p:nvSpPr>
        <p:spPr>
          <a:xfrm>
            <a:off x="3843020" y="2831560"/>
            <a:ext cx="3068320" cy="369332"/>
          </a:xfrm>
          <a:prstGeom prst="rect">
            <a:avLst/>
          </a:prstGeom>
          <a:noFill/>
        </p:spPr>
        <p:txBody>
          <a:bodyPr wrap="square" rtlCol="0">
            <a:spAutoFit/>
          </a:bodyPr>
          <a:lstStyle/>
          <a:p>
            <a:r>
              <a:rPr lang="es-ES" dirty="0"/>
              <a:t>Metamorfosis de abejas:</a:t>
            </a:r>
          </a:p>
        </p:txBody>
      </p:sp>
    </p:spTree>
    <p:extLst>
      <p:ext uri="{BB962C8B-B14F-4D97-AF65-F5344CB8AC3E}">
        <p14:creationId xmlns:p14="http://schemas.microsoft.com/office/powerpoint/2010/main" val="30228331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4D132F-36AA-317E-F0AC-E280A21219F6}"/>
              </a:ext>
            </a:extLst>
          </p:cNvPr>
          <p:cNvSpPr>
            <a:spLocks noGrp="1"/>
          </p:cNvSpPr>
          <p:nvPr>
            <p:ph type="title"/>
          </p:nvPr>
        </p:nvSpPr>
        <p:spPr>
          <a:xfrm>
            <a:off x="457200" y="112078"/>
            <a:ext cx="8229600" cy="1143000"/>
          </a:xfrm>
        </p:spPr>
        <p:txBody>
          <a:bodyPr>
            <a:normAutofit fontScale="90000"/>
          </a:bodyPr>
          <a:lstStyle/>
          <a:p>
            <a:r>
              <a:rPr lang="es-ES" dirty="0"/>
              <a:t>EJEMPOS DE METAMORFOSIS COMPLETA E INCOMPLETA</a:t>
            </a:r>
          </a:p>
        </p:txBody>
      </p:sp>
      <p:graphicFrame>
        <p:nvGraphicFramePr>
          <p:cNvPr id="3" name="Tabla 2">
            <a:extLst>
              <a:ext uri="{FF2B5EF4-FFF2-40B4-BE49-F238E27FC236}">
                <a16:creationId xmlns:a16="http://schemas.microsoft.com/office/drawing/2014/main" id="{5538DA05-0856-DEAD-5497-96E2D59BB5D8}"/>
              </a:ext>
            </a:extLst>
          </p:cNvPr>
          <p:cNvGraphicFramePr>
            <a:graphicFrameLocks noGrp="1"/>
          </p:cNvGraphicFramePr>
          <p:nvPr>
            <p:extLst>
              <p:ext uri="{D42A27DB-BD31-4B8C-83A1-F6EECF244321}">
                <p14:modId xmlns:p14="http://schemas.microsoft.com/office/powerpoint/2010/main" val="552447654"/>
              </p:ext>
            </p:extLst>
          </p:nvPr>
        </p:nvGraphicFramePr>
        <p:xfrm>
          <a:off x="508000" y="1548124"/>
          <a:ext cx="8178800" cy="5309876"/>
        </p:xfrm>
        <a:graphic>
          <a:graphicData uri="http://schemas.openxmlformats.org/drawingml/2006/table">
            <a:tbl>
              <a:tblPr firstRow="1" firstCol="1" bandRow="1">
                <a:tableStyleId>{5C22544A-7EE6-4342-B048-85BDC9FD1C3A}</a:tableStyleId>
              </a:tblPr>
              <a:tblGrid>
                <a:gridCol w="5090488">
                  <a:extLst>
                    <a:ext uri="{9D8B030D-6E8A-4147-A177-3AD203B41FA5}">
                      <a16:colId xmlns:a16="http://schemas.microsoft.com/office/drawing/2014/main" val="3357914890"/>
                    </a:ext>
                  </a:extLst>
                </a:gridCol>
                <a:gridCol w="3088312">
                  <a:extLst>
                    <a:ext uri="{9D8B030D-6E8A-4147-A177-3AD203B41FA5}">
                      <a16:colId xmlns:a16="http://schemas.microsoft.com/office/drawing/2014/main" val="779583872"/>
                    </a:ext>
                  </a:extLst>
                </a:gridCol>
              </a:tblGrid>
              <a:tr h="0">
                <a:tc>
                  <a:txBody>
                    <a:bodyPr/>
                    <a:lstStyle/>
                    <a:p>
                      <a:pPr>
                        <a:lnSpc>
                          <a:spcPct val="115000"/>
                        </a:lnSpc>
                        <a:spcAft>
                          <a:spcPts val="800"/>
                        </a:spcAft>
                        <a:buNone/>
                      </a:pPr>
                      <a:r>
                        <a:rPr lang="es-ES" sz="2400" kern="100" dirty="0">
                          <a:solidFill>
                            <a:schemeClr val="tx2"/>
                          </a:solidFill>
                          <a:effectLst/>
                          <a:highlight>
                            <a:srgbClr val="FFFF00"/>
                          </a:highlight>
                        </a:rPr>
                        <a:t>Nombre común / ejemplo</a:t>
                      </a:r>
                      <a:endParaRPr lang="es-ES" sz="2800" kern="100" dirty="0">
                        <a:solidFill>
                          <a:schemeClr val="tx2"/>
                        </a:solidFill>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dirty="0">
                          <a:solidFill>
                            <a:schemeClr val="tx2"/>
                          </a:solidFill>
                          <a:effectLst/>
                          <a:highlight>
                            <a:srgbClr val="FFFF00"/>
                          </a:highlight>
                        </a:rPr>
                        <a:t>Tipo de metamorfosis</a:t>
                      </a:r>
                      <a:endParaRPr lang="es-ES" sz="2800" kern="100" dirty="0">
                        <a:solidFill>
                          <a:schemeClr val="tx2"/>
                        </a:solidFill>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15139368"/>
                  </a:ext>
                </a:extLst>
              </a:tr>
              <a:tr h="0">
                <a:tc>
                  <a:txBody>
                    <a:bodyPr/>
                    <a:lstStyle/>
                    <a:p>
                      <a:pPr>
                        <a:lnSpc>
                          <a:spcPct val="115000"/>
                        </a:lnSpc>
                        <a:spcAft>
                          <a:spcPts val="800"/>
                        </a:spcAft>
                        <a:buNone/>
                      </a:pPr>
                      <a:r>
                        <a:rPr lang="es-ES" sz="2400" kern="100">
                          <a:effectLst/>
                        </a:rPr>
                        <a:t>Mariposa (Lepidoptera)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dirty="0">
                          <a:effectLst/>
                        </a:rPr>
                        <a:t>Completa </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51681402"/>
                  </a:ext>
                </a:extLst>
              </a:tr>
              <a:tr h="0">
                <a:tc>
                  <a:txBody>
                    <a:bodyPr/>
                    <a:lstStyle/>
                    <a:p>
                      <a:pPr>
                        <a:lnSpc>
                          <a:spcPct val="115000"/>
                        </a:lnSpc>
                        <a:spcAft>
                          <a:spcPts val="800"/>
                        </a:spcAft>
                        <a:buNone/>
                      </a:pPr>
                      <a:r>
                        <a:rPr lang="es-ES" sz="2400" kern="100">
                          <a:effectLst/>
                        </a:rPr>
                        <a:t>Escarabajo (Coleoptera)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dirty="0">
                          <a:effectLst/>
                        </a:rPr>
                        <a:t>Completa </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6100217"/>
                  </a:ext>
                </a:extLst>
              </a:tr>
              <a:tr h="0">
                <a:tc>
                  <a:txBody>
                    <a:bodyPr/>
                    <a:lstStyle/>
                    <a:p>
                      <a:pPr>
                        <a:lnSpc>
                          <a:spcPct val="115000"/>
                        </a:lnSpc>
                        <a:spcAft>
                          <a:spcPts val="800"/>
                        </a:spcAft>
                        <a:buNone/>
                      </a:pPr>
                      <a:r>
                        <a:rPr lang="es-ES" sz="2400" kern="100">
                          <a:effectLst/>
                        </a:rPr>
                        <a:t>Mosca (Diptera)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68311233"/>
                  </a:ext>
                </a:extLst>
              </a:tr>
              <a:tr h="0">
                <a:tc>
                  <a:txBody>
                    <a:bodyPr/>
                    <a:lstStyle/>
                    <a:p>
                      <a:pPr>
                        <a:lnSpc>
                          <a:spcPct val="115000"/>
                        </a:lnSpc>
                        <a:spcAft>
                          <a:spcPts val="800"/>
                        </a:spcAft>
                        <a:buNone/>
                      </a:pPr>
                      <a:r>
                        <a:rPr lang="es-ES" sz="2400" kern="100">
                          <a:effectLst/>
                        </a:rPr>
                        <a:t>Abeja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85428946"/>
                  </a:ext>
                </a:extLst>
              </a:tr>
              <a:tr h="0">
                <a:tc>
                  <a:txBody>
                    <a:bodyPr/>
                    <a:lstStyle/>
                    <a:p>
                      <a:pPr>
                        <a:lnSpc>
                          <a:spcPct val="115000"/>
                        </a:lnSpc>
                        <a:spcAft>
                          <a:spcPts val="800"/>
                        </a:spcAft>
                        <a:buNone/>
                      </a:pPr>
                      <a:r>
                        <a:rPr lang="es-ES" sz="2400" kern="100">
                          <a:effectLst/>
                        </a:rPr>
                        <a:t>Mosca escorpión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0737575"/>
                  </a:ext>
                </a:extLst>
              </a:tr>
              <a:tr h="0">
                <a:tc>
                  <a:txBody>
                    <a:bodyPr/>
                    <a:lstStyle/>
                    <a:p>
                      <a:pPr>
                        <a:lnSpc>
                          <a:spcPct val="115000"/>
                        </a:lnSpc>
                        <a:spcAft>
                          <a:spcPts val="800"/>
                        </a:spcAft>
                        <a:buNone/>
                      </a:pPr>
                      <a:r>
                        <a:rPr lang="es-ES" sz="2400" kern="100">
                          <a:effectLst/>
                        </a:rPr>
                        <a:t>Saltamontes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Incompleta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4970641"/>
                  </a:ext>
                </a:extLst>
              </a:tr>
              <a:tr h="0">
                <a:tc>
                  <a:txBody>
                    <a:bodyPr/>
                    <a:lstStyle/>
                    <a:p>
                      <a:pPr>
                        <a:lnSpc>
                          <a:spcPct val="115000"/>
                        </a:lnSpc>
                        <a:spcAft>
                          <a:spcPts val="800"/>
                        </a:spcAft>
                        <a:buNone/>
                      </a:pPr>
                      <a:r>
                        <a:rPr lang="es-ES" sz="2400" kern="100">
                          <a:effectLst/>
                        </a:rPr>
                        <a:t>Chinche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Incompleta</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08448152"/>
                  </a:ext>
                </a:extLst>
              </a:tr>
              <a:tr h="0">
                <a:tc>
                  <a:txBody>
                    <a:bodyPr/>
                    <a:lstStyle/>
                    <a:p>
                      <a:pPr>
                        <a:lnSpc>
                          <a:spcPct val="115000"/>
                        </a:lnSpc>
                        <a:spcAft>
                          <a:spcPts val="800"/>
                        </a:spcAft>
                        <a:buNone/>
                      </a:pPr>
                      <a:r>
                        <a:rPr lang="es-ES" sz="2400" kern="100">
                          <a:effectLst/>
                        </a:rPr>
                        <a:t>Libélula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Incompleta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98386849"/>
                  </a:ext>
                </a:extLst>
              </a:tr>
              <a:tr h="0">
                <a:tc>
                  <a:txBody>
                    <a:bodyPr/>
                    <a:lstStyle/>
                    <a:p>
                      <a:pPr>
                        <a:lnSpc>
                          <a:spcPct val="115000"/>
                        </a:lnSpc>
                        <a:spcAft>
                          <a:spcPts val="800"/>
                        </a:spcAft>
                        <a:buNone/>
                      </a:pPr>
                      <a:r>
                        <a:rPr lang="es-ES" sz="2400" kern="100">
                          <a:effectLst/>
                        </a:rPr>
                        <a:t>Cucaracha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Incompleta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02019324"/>
                  </a:ext>
                </a:extLst>
              </a:tr>
              <a:tr h="0">
                <a:tc>
                  <a:txBody>
                    <a:bodyPr/>
                    <a:lstStyle/>
                    <a:p>
                      <a:pPr>
                        <a:lnSpc>
                          <a:spcPct val="115000"/>
                        </a:lnSpc>
                        <a:spcAft>
                          <a:spcPts val="800"/>
                        </a:spcAft>
                        <a:buNone/>
                      </a:pPr>
                      <a:r>
                        <a:rPr lang="es-ES" sz="2400" kern="100">
                          <a:effectLst/>
                        </a:rPr>
                        <a:t>Grillo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a:effectLst/>
                        </a:rPr>
                        <a:t>Incompleta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5410"/>
                  </a:ext>
                </a:extLst>
              </a:tr>
              <a:tr h="0">
                <a:tc>
                  <a:txBody>
                    <a:bodyPr/>
                    <a:lstStyle/>
                    <a:p>
                      <a:pPr>
                        <a:lnSpc>
                          <a:spcPct val="115000"/>
                        </a:lnSpc>
                        <a:spcAft>
                          <a:spcPts val="800"/>
                        </a:spcAft>
                        <a:buNone/>
                      </a:pPr>
                      <a:r>
                        <a:rPr lang="es-ES" sz="2400" kern="100">
                          <a:effectLst/>
                        </a:rPr>
                        <a:t>Mantis religiosa</a:t>
                      </a:r>
                      <a:endParaRPr lang="es-ES" sz="2800" kern="100">
                        <a:effectLst/>
                      </a:endParaRPr>
                    </a:p>
                    <a:p>
                      <a:pPr>
                        <a:lnSpc>
                          <a:spcPct val="115000"/>
                        </a:lnSpc>
                        <a:spcAft>
                          <a:spcPts val="800"/>
                        </a:spcAft>
                        <a:buNone/>
                      </a:pPr>
                      <a:r>
                        <a:rPr lang="es-ES" sz="2400" kern="100">
                          <a:effectLst/>
                        </a:rPr>
                        <a:t> </a:t>
                      </a:r>
                      <a:endParaRPr lang="es-ES" sz="2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ES" sz="2400" kern="100" dirty="0">
                          <a:effectLst/>
                        </a:rPr>
                        <a:t>Incompleta</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51709587"/>
                  </a:ext>
                </a:extLst>
              </a:tr>
            </a:tbl>
          </a:graphicData>
        </a:graphic>
      </p:graphicFrame>
    </p:spTree>
    <p:extLst>
      <p:ext uri="{BB962C8B-B14F-4D97-AF65-F5344CB8AC3E}">
        <p14:creationId xmlns:p14="http://schemas.microsoft.com/office/powerpoint/2010/main" val="1631264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7928-EBA0-E666-76BD-03484C3B142B}"/>
            </a:ext>
          </a:extLst>
        </p:cNvPr>
        <p:cNvGrpSpPr/>
        <p:nvPr/>
      </p:nvGrpSpPr>
      <p:grpSpPr>
        <a:xfrm>
          <a:off x="0" y="0"/>
          <a:ext cx="0" cy="0"/>
          <a:chOff x="0" y="0"/>
          <a:chExt cx="0" cy="0"/>
        </a:xfrm>
      </p:grpSpPr>
      <p:pic>
        <p:nvPicPr>
          <p:cNvPr id="20" name="Imagen 19" descr="Imagen generada">
            <a:extLst>
              <a:ext uri="{FF2B5EF4-FFF2-40B4-BE49-F238E27FC236}">
                <a16:creationId xmlns:a16="http://schemas.microsoft.com/office/drawing/2014/main" id="{B7341DAB-5F3C-CCD5-F9B3-16E593A4C7B2}"/>
              </a:ext>
            </a:extLst>
          </p:cNvPr>
          <p:cNvPicPr>
            <a:picLocks noChangeAspect="1"/>
          </p:cNvPicPr>
          <p:nvPr/>
        </p:nvPicPr>
        <p:blipFill rotWithShape="1">
          <a:blip r:embed="rId2">
            <a:extLst>
              <a:ext uri="{28A0092B-C50C-407E-A947-70E740481C1C}">
                <a14:useLocalDpi xmlns:a14="http://schemas.microsoft.com/office/drawing/2010/main" val="0"/>
              </a:ext>
            </a:extLst>
          </a:blip>
          <a:srcRect b="-297"/>
          <a:stretch/>
        </p:blipFill>
        <p:spPr bwMode="auto">
          <a:xfrm>
            <a:off x="2960716" y="1173425"/>
            <a:ext cx="3623807" cy="5452262"/>
          </a:xfrm>
          <a:prstGeom prst="rect">
            <a:avLst/>
          </a:prstGeom>
          <a:noFill/>
          <a:ln>
            <a:noFill/>
          </a:ln>
          <a:extLst>
            <a:ext uri="{53640926-AAD7-44D8-BBD7-CCE9431645EC}">
              <a14:shadowObscured xmlns:a14="http://schemas.microsoft.com/office/drawing/2010/main"/>
            </a:ext>
          </a:extLst>
        </p:spPr>
      </p:pic>
      <p:sp>
        <p:nvSpPr>
          <p:cNvPr id="2" name="Título 1">
            <a:extLst>
              <a:ext uri="{FF2B5EF4-FFF2-40B4-BE49-F238E27FC236}">
                <a16:creationId xmlns:a16="http://schemas.microsoft.com/office/drawing/2014/main" id="{F93A63D1-07DC-3468-EA40-AA391C2A1988}"/>
              </a:ext>
            </a:extLst>
          </p:cNvPr>
          <p:cNvSpPr>
            <a:spLocks noGrp="1"/>
          </p:cNvSpPr>
          <p:nvPr>
            <p:ph type="title"/>
          </p:nvPr>
        </p:nvSpPr>
        <p:spPr>
          <a:xfrm>
            <a:off x="457200" y="27972"/>
            <a:ext cx="8229600" cy="1143000"/>
          </a:xfrm>
        </p:spPr>
        <p:txBody>
          <a:bodyPr>
            <a:normAutofit/>
          </a:bodyPr>
          <a:lstStyle/>
          <a:p>
            <a:r>
              <a:rPr lang="es-ES" sz="3600" dirty="0"/>
              <a:t>NUEVA COMPAÑERA: </a:t>
            </a:r>
            <a:r>
              <a:rPr lang="es-ES" dirty="0">
                <a:solidFill>
                  <a:schemeClr val="accent3">
                    <a:lumMod val="75000"/>
                  </a:schemeClr>
                </a:solidFill>
              </a:rPr>
              <a:t>REFICLOR FAGES</a:t>
            </a:r>
          </a:p>
        </p:txBody>
      </p:sp>
    </p:spTree>
    <p:extLst>
      <p:ext uri="{BB962C8B-B14F-4D97-AF65-F5344CB8AC3E}">
        <p14:creationId xmlns:p14="http://schemas.microsoft.com/office/powerpoint/2010/main" val="12447852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C6186F-A11D-9735-8FD8-8440D1BE33A5}"/>
              </a:ext>
            </a:extLst>
          </p:cNvPr>
          <p:cNvSpPr>
            <a:spLocks noGrp="1"/>
          </p:cNvSpPr>
          <p:nvPr>
            <p:ph type="title"/>
          </p:nvPr>
        </p:nvSpPr>
        <p:spPr/>
        <p:txBody>
          <a:bodyPr>
            <a:noAutofit/>
          </a:bodyPr>
          <a:lstStyle/>
          <a:p>
            <a:r>
              <a:rPr lang="es-ES" sz="3200" dirty="0"/>
              <a:t>COMPARA CONTRASTA ARACNIDOS-INSECTOS</a:t>
            </a:r>
          </a:p>
        </p:txBody>
      </p:sp>
      <p:sp>
        <p:nvSpPr>
          <p:cNvPr id="3" name="Elipse 2">
            <a:extLst>
              <a:ext uri="{FF2B5EF4-FFF2-40B4-BE49-F238E27FC236}">
                <a16:creationId xmlns:a16="http://schemas.microsoft.com/office/drawing/2014/main" id="{612E2326-6938-D7A8-93A0-65337F593B69}"/>
              </a:ext>
            </a:extLst>
          </p:cNvPr>
          <p:cNvSpPr/>
          <p:nvPr/>
        </p:nvSpPr>
        <p:spPr>
          <a:xfrm>
            <a:off x="457200" y="1692276"/>
            <a:ext cx="4730115" cy="426466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4" name="Elipse 3">
            <a:extLst>
              <a:ext uri="{FF2B5EF4-FFF2-40B4-BE49-F238E27FC236}">
                <a16:creationId xmlns:a16="http://schemas.microsoft.com/office/drawing/2014/main" id="{DC22D15D-5CA5-CF6C-D507-ACC109B73724}"/>
              </a:ext>
            </a:extLst>
          </p:cNvPr>
          <p:cNvSpPr/>
          <p:nvPr/>
        </p:nvSpPr>
        <p:spPr>
          <a:xfrm>
            <a:off x="3783964" y="1692276"/>
            <a:ext cx="4730115" cy="426466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5" name="Rectangle 3">
            <a:extLst>
              <a:ext uri="{FF2B5EF4-FFF2-40B4-BE49-F238E27FC236}">
                <a16:creationId xmlns:a16="http://schemas.microsoft.com/office/drawing/2014/main" id="{861EBAC7-03CE-8094-2E2C-DCBFF55793D8}"/>
              </a:ext>
            </a:extLst>
          </p:cNvPr>
          <p:cNvSpPr>
            <a:spLocks noChangeArrowheads="1"/>
          </p:cNvSpPr>
          <p:nvPr/>
        </p:nvSpPr>
        <p:spPr bwMode="auto">
          <a:xfrm>
            <a:off x="-1" y="0"/>
            <a:ext cx="15840385" cy="743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ES"/>
          </a:p>
        </p:txBody>
      </p:sp>
      <p:sp>
        <p:nvSpPr>
          <p:cNvPr id="6" name="Rectangle 4">
            <a:extLst>
              <a:ext uri="{FF2B5EF4-FFF2-40B4-BE49-F238E27FC236}">
                <a16:creationId xmlns:a16="http://schemas.microsoft.com/office/drawing/2014/main" id="{C822A5E8-D90E-09B5-FA19-F2A7D862F3EC}"/>
              </a:ext>
            </a:extLst>
          </p:cNvPr>
          <p:cNvSpPr>
            <a:spLocks noChangeArrowheads="1"/>
          </p:cNvSpPr>
          <p:nvPr/>
        </p:nvSpPr>
        <p:spPr bwMode="auto">
          <a:xfrm>
            <a:off x="152399" y="1798441"/>
            <a:ext cx="882904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b="1"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INSECTOS 							AR</a:t>
            </a:r>
            <a:r>
              <a:rPr kumimoji="0" lang="es-ES" altLang="es-ES" b="1"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Á</a:t>
            </a:r>
            <a:r>
              <a:rPr kumimoji="0" lang="es-ES" altLang="es-ES" b="1"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CNIDOS</a:t>
            </a:r>
            <a:endParaRPr kumimoji="0" lang="es-ES" altLang="es-ES" sz="32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389736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9C740-F096-D817-B246-4FBC86F3980B}"/>
              </a:ext>
            </a:extLst>
          </p:cNvPr>
          <p:cNvSpPr>
            <a:spLocks noGrp="1"/>
          </p:cNvSpPr>
          <p:nvPr>
            <p:ph type="title"/>
          </p:nvPr>
        </p:nvSpPr>
        <p:spPr/>
        <p:txBody>
          <a:bodyPr/>
          <a:lstStyle/>
          <a:p>
            <a:r>
              <a:rPr lang="es-ES" dirty="0"/>
              <a:t>VIVE EN NUESTRAS PESTAÑAS</a:t>
            </a:r>
          </a:p>
        </p:txBody>
      </p:sp>
      <p:pic>
        <p:nvPicPr>
          <p:cNvPr id="3" name="Imagen 2" descr="Imagen que contiene animal, puesto, cama, tabla&#10;&#10;El contenido generado por IA puede ser incorrecto.">
            <a:extLst>
              <a:ext uri="{FF2B5EF4-FFF2-40B4-BE49-F238E27FC236}">
                <a16:creationId xmlns:a16="http://schemas.microsoft.com/office/drawing/2014/main" id="{3ACC879C-A4EC-CD32-4B72-E03D206EF3B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82420"/>
            <a:ext cx="8229600" cy="5178708"/>
          </a:xfrm>
          <a:prstGeom prst="rect">
            <a:avLst/>
          </a:prstGeom>
          <a:noFill/>
          <a:ln>
            <a:noFill/>
          </a:ln>
        </p:spPr>
      </p:pic>
    </p:spTree>
    <p:extLst>
      <p:ext uri="{BB962C8B-B14F-4D97-AF65-F5344CB8AC3E}">
        <p14:creationId xmlns:p14="http://schemas.microsoft.com/office/powerpoint/2010/main" val="25869121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7BF1FCE2-FF3F-70EA-C893-1E1957B6A26E}"/>
              </a:ext>
            </a:extLst>
          </p:cNvPr>
          <p:cNvSpPr txBox="1"/>
          <p:nvPr/>
        </p:nvSpPr>
        <p:spPr>
          <a:xfrm>
            <a:off x="111760" y="1863334"/>
            <a:ext cx="9032240" cy="4740785"/>
          </a:xfrm>
          <a:prstGeom prst="rect">
            <a:avLst/>
          </a:prstGeom>
          <a:noFill/>
        </p:spPr>
        <p:txBody>
          <a:bodyPr wrap="square">
            <a:spAutoFit/>
          </a:bodyPr>
          <a:lstStyle/>
          <a:p>
            <a:pPr>
              <a:lnSpc>
                <a:spcPct val="115000"/>
              </a:lnSpc>
              <a:spcAft>
                <a:spcPts val="800"/>
              </a:spcAft>
              <a:buNone/>
            </a:pPr>
            <a:r>
              <a:rPr lang="es-ES"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¡Hola, chicos! Hoy quiero ver cuánto recordáis sobre las diferencias entre insectos y arácnidos, dos clases muy distintas de (1) __________. Los insectos tienen el cuerpo dividido en (2) __________ partes: cabeza, tórax y abdomen. En cambio, los arácnidos lo tienen en solo (3) __________ partes, porque la cabeza y el tórax están unidos en una sola llamada (4) __________.</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s-ES"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Los insectos tienen (5) __________ pares de patas, mientras que los arácnidos tienen (6) __________ pares. Además, solo los insectos tienen (7) __________, que les ayudan a orientarse y oler. Algunos insectos, como las mariposas, también tienen (8) __________, mientras que los arácnidos nunca las tienen.</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Otra diferencia está en los ojos: los insectos tienen a menudo (9) __________ ojos, formados por muchas pequeñas lentes llamadas omatidios. Los arácnidos, como las arañas, tienen (10) __________ ojos, y pueden tenerlos (11) __________ por el cefalotórax, no todos juntos. Además, los arácnidos tienen unos apéndices especiales llamados (12) __________, que usan a veces como pinzas o para tocar cosas.</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ítulo 1">
            <a:extLst>
              <a:ext uri="{FF2B5EF4-FFF2-40B4-BE49-F238E27FC236}">
                <a16:creationId xmlns:a16="http://schemas.microsoft.com/office/drawing/2014/main" id="{6190E412-1569-2F54-3B73-C827A2308BB4}"/>
              </a:ext>
            </a:extLst>
          </p:cNvPr>
          <p:cNvSpPr>
            <a:spLocks noGrp="1"/>
          </p:cNvSpPr>
          <p:nvPr>
            <p:ph type="title"/>
          </p:nvPr>
        </p:nvSpPr>
        <p:spPr>
          <a:xfrm>
            <a:off x="914400" y="264796"/>
            <a:ext cx="8229600" cy="1143000"/>
          </a:xfrm>
        </p:spPr>
        <p:txBody>
          <a:bodyPr>
            <a:normAutofit/>
          </a:bodyPr>
          <a:lstStyle/>
          <a:p>
            <a:r>
              <a:rPr lang="es-ES" sz="3200" dirty="0"/>
              <a:t>RELLENA LOS HUECOS CON TUS APRENDIZAJES:</a:t>
            </a:r>
            <a:br>
              <a:rPr lang="es-ES" sz="3200" dirty="0"/>
            </a:br>
            <a:r>
              <a:rPr lang="es-ES" sz="1800" dirty="0">
                <a:solidFill>
                  <a:srgbClr val="0070C0"/>
                </a:solidFill>
                <a:effectLst/>
                <a:latin typeface="Calibri" panose="020F0502020204030204" pitchFamily="34" charset="0"/>
                <a:ea typeface="Aptos" panose="020B0004020202020204" pitchFamily="34" charset="0"/>
              </a:rPr>
              <a:t>alas, simples, distribuidos, pedipalpos, cefalotórax, artrópodos, antenas, ojos compuestos, dos, tres, cuatro, tres.</a:t>
            </a:r>
            <a:endParaRPr lang="es-ES" sz="3200" b="1" dirty="0">
              <a:solidFill>
                <a:schemeClr val="tx2"/>
              </a:solidFill>
            </a:endParaRPr>
          </a:p>
        </p:txBody>
      </p:sp>
      <p:pic>
        <p:nvPicPr>
          <p:cNvPr id="6" name="Imagen 5" descr="Imagen generada">
            <a:extLst>
              <a:ext uri="{FF2B5EF4-FFF2-40B4-BE49-F238E27FC236}">
                <a16:creationId xmlns:a16="http://schemas.microsoft.com/office/drawing/2014/main" id="{5EA426BE-9032-78FC-97D0-0F6FD1D1D2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1" y="0"/>
            <a:ext cx="1036555" cy="140779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617172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948FD7-9C02-F756-DB5D-97D17CBBEF59}"/>
              </a:ext>
            </a:extLst>
          </p:cNvPr>
          <p:cNvSpPr>
            <a:spLocks noGrp="1"/>
          </p:cNvSpPr>
          <p:nvPr>
            <p:ph type="title"/>
          </p:nvPr>
        </p:nvSpPr>
        <p:spPr>
          <a:xfrm>
            <a:off x="457200" y="0"/>
            <a:ext cx="8229600" cy="1143000"/>
          </a:xfrm>
        </p:spPr>
        <p:txBody>
          <a:bodyPr/>
          <a:lstStyle/>
          <a:p>
            <a:r>
              <a:rPr lang="es-ES" dirty="0"/>
              <a:t>¿VERDADERO O FALSO?</a:t>
            </a:r>
          </a:p>
        </p:txBody>
      </p:sp>
      <p:sp>
        <p:nvSpPr>
          <p:cNvPr id="4" name="CuadroTexto 3">
            <a:extLst>
              <a:ext uri="{FF2B5EF4-FFF2-40B4-BE49-F238E27FC236}">
                <a16:creationId xmlns:a16="http://schemas.microsoft.com/office/drawing/2014/main" id="{86E2216A-E3E5-AF19-C370-C33404A6E108}"/>
              </a:ext>
            </a:extLst>
          </p:cNvPr>
          <p:cNvSpPr txBox="1"/>
          <p:nvPr/>
        </p:nvSpPr>
        <p:spPr>
          <a:xfrm>
            <a:off x="228600" y="1649795"/>
            <a:ext cx="8686800" cy="3872599"/>
          </a:xfrm>
          <a:prstGeom prst="rect">
            <a:avLst/>
          </a:prstGeom>
          <a:noFill/>
        </p:spPr>
        <p:txBody>
          <a:bodyPr wrap="square">
            <a:spAutoFit/>
          </a:bodyPr>
          <a:lstStyle/>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Los artrópodos tienen el cuerpo blando y sin protección, como las babosas.</a:t>
            </a:r>
            <a:endParaRPr lang="es-ES" sz="2400" kern="100" dirty="0">
              <a:effectLst/>
              <a:latin typeface="+mj-lt"/>
              <a:ea typeface="Aptos" panose="020B0004020202020204" pitchFamily="34" charset="0"/>
              <a:cs typeface="Times New Roman" panose="02020603050405020304" pitchFamily="18" charset="0"/>
            </a:endParaRPr>
          </a:p>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Las arañas tienen antenas y alas para cazar mejor.</a:t>
            </a:r>
            <a:endParaRPr lang="es-ES" sz="2400" kern="100" dirty="0">
              <a:effectLst/>
              <a:latin typeface="+mj-lt"/>
              <a:ea typeface="Aptos" panose="020B0004020202020204" pitchFamily="34" charset="0"/>
              <a:cs typeface="Times New Roman" panose="02020603050405020304" pitchFamily="18" charset="0"/>
            </a:endParaRPr>
          </a:p>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Los escorpiones tienen pinzas, pero no son insectos.</a:t>
            </a:r>
            <a:endParaRPr lang="es-ES" sz="2400" kern="100" dirty="0">
              <a:effectLst/>
              <a:latin typeface="+mj-lt"/>
              <a:ea typeface="Aptos" panose="020B0004020202020204" pitchFamily="34" charset="0"/>
              <a:cs typeface="Times New Roman" panose="02020603050405020304" pitchFamily="18" charset="0"/>
            </a:endParaRPr>
          </a:p>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El orden taxonómico “Clase” está más cerca de la especie que el “Orden”.</a:t>
            </a:r>
            <a:endParaRPr lang="es-ES" sz="2400" kern="100" dirty="0">
              <a:effectLst/>
              <a:latin typeface="+mj-lt"/>
              <a:ea typeface="Aptos" panose="020B0004020202020204" pitchFamily="34" charset="0"/>
              <a:cs typeface="Times New Roman" panose="02020603050405020304" pitchFamily="18" charset="0"/>
            </a:endParaRPr>
          </a:p>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Los crustáceos tienen diez patas, por eso se llaman decápodos.</a:t>
            </a:r>
            <a:endParaRPr lang="es-ES" sz="2400" kern="100" dirty="0">
              <a:effectLst/>
              <a:latin typeface="+mj-lt"/>
              <a:ea typeface="Aptos" panose="020B0004020202020204" pitchFamily="34" charset="0"/>
              <a:cs typeface="Times New Roman" panose="02020603050405020304" pitchFamily="18" charset="0"/>
            </a:endParaRPr>
          </a:p>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Los miriápodos tienen antenas y muchos segmentos con patas.</a:t>
            </a:r>
            <a:endParaRPr lang="es-ES" sz="2400" kern="100" dirty="0">
              <a:effectLst/>
              <a:latin typeface="+mj-lt"/>
              <a:ea typeface="Aptos" panose="020B0004020202020204" pitchFamily="34" charset="0"/>
              <a:cs typeface="Times New Roman" panose="02020603050405020304" pitchFamily="18" charset="0"/>
            </a:endParaRPr>
          </a:p>
          <a:p>
            <a:pPr marL="457200" lvl="0" indent="-457200">
              <a:lnSpc>
                <a:spcPct val="115000"/>
              </a:lnSpc>
              <a:spcAft>
                <a:spcPts val="800"/>
              </a:spcAft>
              <a:buFont typeface="+mj-lt"/>
              <a:buAutoNum type="arabicPeriod"/>
            </a:pPr>
            <a:r>
              <a:rPr lang="es-ES" sz="2000" b="1" kern="100" dirty="0">
                <a:solidFill>
                  <a:srgbClr val="196B24"/>
                </a:solidFill>
                <a:effectLst/>
                <a:latin typeface="+mj-lt"/>
                <a:ea typeface="Aptos" panose="020B0004020202020204" pitchFamily="34" charset="0"/>
                <a:cs typeface="Times New Roman" panose="02020603050405020304" pitchFamily="18" charset="0"/>
              </a:rPr>
              <a:t>Los animales que coinciden en el mismo filo están más cercanos que los que coinciden en el mismo orden (NO OLVIDES EL NOMBRE DE NUESTRA NUEVA COMPAÑERA ANTES DE CONTESTAR).</a:t>
            </a:r>
            <a:endParaRPr lang="es-ES" sz="2400" kern="100" dirty="0">
              <a:effectLst/>
              <a:latin typeface="+mj-lt"/>
              <a:ea typeface="Aptos" panose="020B0004020202020204" pitchFamily="34" charset="0"/>
              <a:cs typeface="Times New Roman" panose="02020603050405020304" pitchFamily="18" charset="0"/>
            </a:endParaRPr>
          </a:p>
        </p:txBody>
      </p:sp>
      <p:pic>
        <p:nvPicPr>
          <p:cNvPr id="5" name="Imagen 4" descr="Imagen generada">
            <a:extLst>
              <a:ext uri="{FF2B5EF4-FFF2-40B4-BE49-F238E27FC236}">
                <a16:creationId xmlns:a16="http://schemas.microsoft.com/office/drawing/2014/main" id="{B5F47ADA-13CE-09BB-9EF1-9C96FD0907B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47604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0C831-02BD-7465-799F-B1354DBF416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77ADA65-B7A5-90E2-E72B-5430E8F82266}"/>
              </a:ext>
            </a:extLst>
          </p:cNvPr>
          <p:cNvSpPr>
            <a:spLocks noGrp="1"/>
          </p:cNvSpPr>
          <p:nvPr>
            <p:ph type="title"/>
          </p:nvPr>
        </p:nvSpPr>
        <p:spPr>
          <a:xfrm>
            <a:off x="457200" y="0"/>
            <a:ext cx="8229600" cy="1143000"/>
          </a:xfrm>
        </p:spPr>
        <p:txBody>
          <a:bodyPr/>
          <a:lstStyle/>
          <a:p>
            <a:r>
              <a:rPr lang="es-ES" dirty="0"/>
              <a:t>DEBATE EN PAREJAS</a:t>
            </a:r>
          </a:p>
        </p:txBody>
      </p:sp>
      <p:sp>
        <p:nvSpPr>
          <p:cNvPr id="4" name="CuadroTexto 3">
            <a:extLst>
              <a:ext uri="{FF2B5EF4-FFF2-40B4-BE49-F238E27FC236}">
                <a16:creationId xmlns:a16="http://schemas.microsoft.com/office/drawing/2014/main" id="{BA29999C-A7DF-50EA-9C40-33F9B92E01B0}"/>
              </a:ext>
            </a:extLst>
          </p:cNvPr>
          <p:cNvSpPr txBox="1"/>
          <p:nvPr/>
        </p:nvSpPr>
        <p:spPr>
          <a:xfrm>
            <a:off x="457200" y="2913218"/>
            <a:ext cx="8686800" cy="2048894"/>
          </a:xfrm>
          <a:prstGeom prst="rect">
            <a:avLst/>
          </a:prstGeom>
          <a:noFill/>
        </p:spPr>
        <p:txBody>
          <a:bodyPr wrap="square">
            <a:spAutoFit/>
          </a:bodyPr>
          <a:lstStyle/>
          <a:p>
            <a:pPr marL="342900" lvl="0" indent="-342900">
              <a:lnSpc>
                <a:spcPct val="115000"/>
              </a:lnSpc>
              <a:buFont typeface="Aptos" panose="020B0004020202020204" pitchFamily="34" charset="0"/>
              <a:buChar char="-"/>
            </a:pPr>
            <a:r>
              <a:rPr lang="es-ES" sz="2800" kern="100" dirty="0">
                <a:effectLst/>
                <a:latin typeface="Calibri" panose="020F0502020204030204" pitchFamily="34" charset="0"/>
                <a:ea typeface="Aptos" panose="020B0004020202020204" pitchFamily="34" charset="0"/>
                <a:cs typeface="Times New Roman" panose="02020603050405020304" pitchFamily="18" charset="0"/>
              </a:rPr>
              <a:t>Las arañas son siempre venenosas y peligrosas para las personas.</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2800" kern="100" dirty="0">
                <a:effectLst/>
                <a:latin typeface="Calibri" panose="020F0502020204030204" pitchFamily="34" charset="0"/>
                <a:ea typeface="Aptos" panose="020B0004020202020204" pitchFamily="34" charset="0"/>
                <a:cs typeface="Times New Roman" panose="02020603050405020304" pitchFamily="18" charset="0"/>
              </a:rPr>
              <a:t>Los insectos solo sirven para molestar.</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ptos" panose="020B0004020202020204" pitchFamily="34" charset="0"/>
              <a:buChar char="-"/>
            </a:pPr>
            <a:r>
              <a:rPr lang="es-ES" sz="2800" kern="100" dirty="0">
                <a:effectLst/>
                <a:latin typeface="Calibri" panose="020F0502020204030204" pitchFamily="34" charset="0"/>
                <a:ea typeface="Aptos" panose="020B0004020202020204" pitchFamily="34" charset="0"/>
                <a:cs typeface="Times New Roman" panose="02020603050405020304" pitchFamily="18" charset="0"/>
              </a:rPr>
              <a:t>Los escarabajos ensucian los jardines.</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Imagen 4" descr="Imagen generada">
            <a:extLst>
              <a:ext uri="{FF2B5EF4-FFF2-40B4-BE49-F238E27FC236}">
                <a16:creationId xmlns:a16="http://schemas.microsoft.com/office/drawing/2014/main" id="{B6DF83EF-A898-D7BD-5A53-62B7CCAD88C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64430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90BFC-CE8F-A507-B6E5-93160F71579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58AD755-EFD8-F691-EC1F-FA6E8E839031}"/>
              </a:ext>
            </a:extLst>
          </p:cNvPr>
          <p:cNvSpPr>
            <a:spLocks noGrp="1"/>
          </p:cNvSpPr>
          <p:nvPr>
            <p:ph type="title"/>
          </p:nvPr>
        </p:nvSpPr>
        <p:spPr>
          <a:xfrm>
            <a:off x="457200" y="0"/>
            <a:ext cx="8229600" cy="1143000"/>
          </a:xfrm>
        </p:spPr>
        <p:txBody>
          <a:bodyPr/>
          <a:lstStyle/>
          <a:p>
            <a:r>
              <a:rPr lang="es-ES" dirty="0"/>
              <a:t>¿QUÉ OPINAS?</a:t>
            </a:r>
          </a:p>
        </p:txBody>
      </p:sp>
      <p:sp>
        <p:nvSpPr>
          <p:cNvPr id="4" name="CuadroTexto 3">
            <a:extLst>
              <a:ext uri="{FF2B5EF4-FFF2-40B4-BE49-F238E27FC236}">
                <a16:creationId xmlns:a16="http://schemas.microsoft.com/office/drawing/2014/main" id="{283505FD-C19F-39E2-C6B1-BF1ADFBC5866}"/>
              </a:ext>
            </a:extLst>
          </p:cNvPr>
          <p:cNvSpPr txBox="1"/>
          <p:nvPr/>
        </p:nvSpPr>
        <p:spPr>
          <a:xfrm>
            <a:off x="228600" y="2165577"/>
            <a:ext cx="8686800" cy="3039935"/>
          </a:xfrm>
          <a:prstGeom prst="rect">
            <a:avLst/>
          </a:prstGeom>
          <a:noFill/>
        </p:spPr>
        <p:txBody>
          <a:bodyPr wrap="square">
            <a:spAutoFit/>
          </a:bodyPr>
          <a:lstStyle/>
          <a:p>
            <a:pPr marL="342900" lvl="0" indent="-342900">
              <a:lnSpc>
                <a:spcPct val="115000"/>
              </a:lnSpc>
              <a:buFont typeface="Aptos" panose="020B0004020202020204" pitchFamily="34" charset="0"/>
              <a:buChar char="-"/>
            </a:pPr>
            <a:r>
              <a:rPr lang="es-ES" sz="2800" kern="100" dirty="0">
                <a:effectLst/>
                <a:latin typeface="Calibri" panose="020F0502020204030204" pitchFamily="34" charset="0"/>
                <a:ea typeface="Aptos" panose="020B0004020202020204" pitchFamily="34" charset="0"/>
                <a:cs typeface="Times New Roman" panose="02020603050405020304" pitchFamily="18" charset="0"/>
              </a:rPr>
              <a:t>¿Qué pensarías si te dijeran que sin artrópodos muchas plantas no podrían vivir?</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2800" kern="100" dirty="0">
                <a:effectLst/>
                <a:latin typeface="Calibri" panose="020F0502020204030204" pitchFamily="34" charset="0"/>
                <a:ea typeface="Aptos" panose="020B0004020202020204" pitchFamily="34" charset="0"/>
                <a:cs typeface="Times New Roman" panose="02020603050405020304" pitchFamily="18" charset="0"/>
              </a:rPr>
              <a:t>¿Te gustaría comer insectos si supieras que son nutritivos y ecológicos?</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ptos" panose="020B0004020202020204" pitchFamily="34" charset="0"/>
              <a:buChar char="-"/>
            </a:pPr>
            <a:r>
              <a:rPr lang="es-ES" sz="2800" kern="100" dirty="0">
                <a:effectLst/>
                <a:latin typeface="Calibri" panose="020F0502020204030204" pitchFamily="34" charset="0"/>
                <a:ea typeface="Aptos" panose="020B0004020202020204" pitchFamily="34" charset="0"/>
                <a:cs typeface="Times New Roman" panose="02020603050405020304" pitchFamily="18" charset="0"/>
              </a:rPr>
              <a:t>¿Cambió tu opinión sobre las arañas después de conocer que cazan insectos molestos?</a:t>
            </a:r>
            <a:endParaRPr lang="es-E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Imagen 4" descr="Imagen generada">
            <a:extLst>
              <a:ext uri="{FF2B5EF4-FFF2-40B4-BE49-F238E27FC236}">
                <a16:creationId xmlns:a16="http://schemas.microsoft.com/office/drawing/2014/main" id="{A0DD32D9-1BDB-4D96-F006-2BC74F49884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844931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A0026-4D37-F579-A357-5FF50B22186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951788F-37CE-E51D-4135-51E6324C8274}"/>
              </a:ext>
            </a:extLst>
          </p:cNvPr>
          <p:cNvSpPr>
            <a:spLocks noGrp="1"/>
          </p:cNvSpPr>
          <p:nvPr>
            <p:ph type="title"/>
          </p:nvPr>
        </p:nvSpPr>
        <p:spPr>
          <a:xfrm>
            <a:off x="457200" y="0"/>
            <a:ext cx="8229600" cy="1143000"/>
          </a:xfrm>
        </p:spPr>
        <p:txBody>
          <a:bodyPr/>
          <a:lstStyle/>
          <a:p>
            <a:r>
              <a:rPr lang="es-ES" dirty="0"/>
              <a:t>¿VERDADERO O FALSO?</a:t>
            </a:r>
          </a:p>
        </p:txBody>
      </p:sp>
      <p:sp>
        <p:nvSpPr>
          <p:cNvPr id="4" name="CuadroTexto 3">
            <a:extLst>
              <a:ext uri="{FF2B5EF4-FFF2-40B4-BE49-F238E27FC236}">
                <a16:creationId xmlns:a16="http://schemas.microsoft.com/office/drawing/2014/main" id="{49AFEBAD-1A61-57B9-9236-C429FC4ADF40}"/>
              </a:ext>
            </a:extLst>
          </p:cNvPr>
          <p:cNvSpPr txBox="1"/>
          <p:nvPr/>
        </p:nvSpPr>
        <p:spPr>
          <a:xfrm>
            <a:off x="228600" y="1649795"/>
            <a:ext cx="8686800" cy="3261406"/>
          </a:xfrm>
          <a:prstGeom prst="rect">
            <a:avLst/>
          </a:prstGeom>
          <a:noFill/>
        </p:spPr>
        <p:txBody>
          <a:bodyPr wrap="square">
            <a:spAutoFit/>
          </a:bodyPr>
          <a:lstStyle/>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Una esponja de mar es una planta </a:t>
            </a: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Si dos animales coinciden en el taxon “familia” serán más cercanos evolutivamente, que si coinciden en el “filo”</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Los reinos de las esponjas de mar y el de los humanos son diferentes.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Los humanos tenemos simetría radial </a:t>
            </a: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Las medusas tienen tentáculos venenosos.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Los nemátodos son gusanos cilíndricos con el cuerpo segmentado con anillos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Aunque no tienen huesos, los equinodermos tienen esqueleto interno</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Aunque no tienen huesos, los artrópodos tienen esqueleto</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Un tiburón es un cordado</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Imagen 4" descr="Imagen generada">
            <a:extLst>
              <a:ext uri="{FF2B5EF4-FFF2-40B4-BE49-F238E27FC236}">
                <a16:creationId xmlns:a16="http://schemas.microsoft.com/office/drawing/2014/main" id="{464419E3-1734-928B-2598-3DC15531519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8178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084F-56D6-E6AC-C295-A65A48F994C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5DC7C89-7315-F053-3839-9525083DE6E2}"/>
              </a:ext>
            </a:extLst>
          </p:cNvPr>
          <p:cNvSpPr>
            <a:spLocks noGrp="1"/>
          </p:cNvSpPr>
          <p:nvPr>
            <p:ph type="title"/>
          </p:nvPr>
        </p:nvSpPr>
        <p:spPr>
          <a:xfrm>
            <a:off x="457200" y="0"/>
            <a:ext cx="8229600" cy="1143000"/>
          </a:xfrm>
        </p:spPr>
        <p:txBody>
          <a:bodyPr/>
          <a:lstStyle/>
          <a:p>
            <a:r>
              <a:rPr lang="es-ES" dirty="0"/>
              <a:t>¿VERDADERO O FALSO?</a:t>
            </a:r>
          </a:p>
        </p:txBody>
      </p:sp>
      <p:sp>
        <p:nvSpPr>
          <p:cNvPr id="4" name="CuadroTexto 3">
            <a:extLst>
              <a:ext uri="{FF2B5EF4-FFF2-40B4-BE49-F238E27FC236}">
                <a16:creationId xmlns:a16="http://schemas.microsoft.com/office/drawing/2014/main" id="{7B077767-AC72-FF1C-5833-0767B8F7D19F}"/>
              </a:ext>
            </a:extLst>
          </p:cNvPr>
          <p:cNvSpPr txBox="1"/>
          <p:nvPr/>
        </p:nvSpPr>
        <p:spPr>
          <a:xfrm>
            <a:off x="228600" y="1913955"/>
            <a:ext cx="8686800" cy="3896195"/>
          </a:xfrm>
          <a:prstGeom prst="rect">
            <a:avLst/>
          </a:prstGeom>
          <a:noFill/>
        </p:spPr>
        <p:txBody>
          <a:bodyPr wrap="square">
            <a:spAutoFit/>
          </a:bodyPr>
          <a:lstStyle/>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Un coral es una planta </a:t>
            </a: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Los apéndices de los artrópodos pueden tener muchas funciones, no solo como patas.</a:t>
            </a: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Los milpiés son cilíndricos y tienen 4 patas en cada uno de sus segmentos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Si un lince y un león coinciden en el orden carnívora y ese lince y el perro en la clase </a:t>
            </a:r>
            <a:r>
              <a:rPr lang="es-ES" sz="1800" kern="100" dirty="0" err="1">
                <a:effectLst/>
                <a:latin typeface="Calibri" panose="020F0502020204030204" pitchFamily="34" charset="0"/>
                <a:ea typeface="Aptos" panose="020B0004020202020204" pitchFamily="34" charset="0"/>
                <a:cs typeface="Times New Roman" panose="02020603050405020304" pitchFamily="18" charset="0"/>
              </a:rPr>
              <a:t>mammalia</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son más próximos el lince de león que del perro.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Cuando un animal, como la rana, su primera fase tras nacer no se parece en prácticamente nada al adulto, se dice que tiene metamorfosis completa</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Las arañas se caracterizan por tener unas antenas bien desarrolladas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Gracias a muchos insectos, las plantas se polinizan</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Las arañas son malas porque pican </a:t>
            </a:r>
          </a:p>
          <a:p>
            <a:pPr marL="342900" lvl="0" indent="-342900">
              <a:lnSpc>
                <a:spcPct val="115000"/>
              </a:lnSpc>
              <a:buFont typeface="Aptos" panose="020B0004020202020204" pitchFamily="34" charset="0"/>
              <a:buChar char="-"/>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Los humanos hemos usado artrópodos para producir colorantes, seda, </a:t>
            </a:r>
            <a:r>
              <a:rPr lang="es-ES" sz="1800" kern="100" dirty="0" err="1">
                <a:effectLst/>
                <a:latin typeface="Calibri" panose="020F0502020204030204" pitchFamily="34" charset="0"/>
                <a:ea typeface="Aptos" panose="020B0004020202020204" pitchFamily="34" charset="0"/>
                <a:cs typeface="Times New Roman" panose="02020603050405020304" pitchFamily="18" charset="0"/>
              </a:rPr>
              <a:t>etc</a:t>
            </a:r>
            <a:endParaRPr lang="es-E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nSpc>
                <a:spcPct val="115000"/>
              </a:lnSpc>
              <a:buFont typeface="Aptos" panose="020B0004020202020204" pitchFamily="34" charset="0"/>
              <a:buChar char="-"/>
            </a:pPr>
            <a:r>
              <a:rPr lang="es-ES" sz="1800" dirty="0">
                <a:effectLst/>
                <a:latin typeface="Calibri" panose="020F0502020204030204" pitchFamily="34" charset="0"/>
                <a:ea typeface="Aptos" panose="020B0004020202020204" pitchFamily="34" charset="0"/>
              </a:rPr>
              <a:t>Hay insectos comestibles. </a:t>
            </a:r>
            <a:endParaRPr lang="es-ES" sz="2400" kern="100" dirty="0">
              <a:effectLst/>
              <a:latin typeface="+mj-lt"/>
              <a:ea typeface="Aptos" panose="020B0004020202020204" pitchFamily="34" charset="0"/>
              <a:cs typeface="Times New Roman" panose="02020603050405020304" pitchFamily="18" charset="0"/>
            </a:endParaRPr>
          </a:p>
        </p:txBody>
      </p:sp>
      <p:pic>
        <p:nvPicPr>
          <p:cNvPr id="5" name="Imagen 4" descr="Imagen generada">
            <a:extLst>
              <a:ext uri="{FF2B5EF4-FFF2-40B4-BE49-F238E27FC236}">
                <a16:creationId xmlns:a16="http://schemas.microsoft.com/office/drawing/2014/main" id="{D0ED013C-4AE5-7CC4-542A-7F14C28C3BE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96348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5E0B8-CF72-752D-F611-BA09EE6E3F7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A4C1880-DF65-5530-A048-C0061AED573E}"/>
              </a:ext>
            </a:extLst>
          </p:cNvPr>
          <p:cNvSpPr>
            <a:spLocks noGrp="1"/>
          </p:cNvSpPr>
          <p:nvPr>
            <p:ph type="title"/>
          </p:nvPr>
        </p:nvSpPr>
        <p:spPr>
          <a:xfrm>
            <a:off x="457200" y="0"/>
            <a:ext cx="8229600" cy="1143000"/>
          </a:xfrm>
        </p:spPr>
        <p:txBody>
          <a:bodyPr/>
          <a:lstStyle/>
          <a:p>
            <a:r>
              <a:rPr lang="es-ES" dirty="0"/>
              <a:t>CAZADORES DE ERRORES</a:t>
            </a:r>
          </a:p>
        </p:txBody>
      </p:sp>
      <p:pic>
        <p:nvPicPr>
          <p:cNvPr id="5" name="Imagen 4" descr="Imagen generada">
            <a:extLst>
              <a:ext uri="{FF2B5EF4-FFF2-40B4-BE49-F238E27FC236}">
                <a16:creationId xmlns:a16="http://schemas.microsoft.com/office/drawing/2014/main" id="{19C4C87E-6532-F057-CD92-30CFD591896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7" name="Rectangle 5">
            <a:extLst>
              <a:ext uri="{FF2B5EF4-FFF2-40B4-BE49-F238E27FC236}">
                <a16:creationId xmlns:a16="http://schemas.microsoft.com/office/drawing/2014/main" id="{DE240FEB-60BE-0380-9361-979143ABD986}"/>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8" name="Rectangle 6">
            <a:extLst>
              <a:ext uri="{FF2B5EF4-FFF2-40B4-BE49-F238E27FC236}">
                <a16:creationId xmlns:a16="http://schemas.microsoft.com/office/drawing/2014/main" id="{EB86B6FD-56CA-0E73-26FD-126B39DDAF28}"/>
              </a:ext>
            </a:extLst>
          </p:cNvPr>
          <p:cNvSpPr>
            <a:spLocks noChangeArrowheads="1"/>
          </p:cNvSpPr>
          <p:nvPr/>
        </p:nvSpPr>
        <p:spPr bwMode="auto">
          <a:xfrm>
            <a:off x="152400" y="1649795"/>
            <a:ext cx="87376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Hola, amigos de Ciencia con Consecuencia! Veamos si sois capaces de encontrar mis mentirijillas </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sym typeface="Segoe UI Emoji" panose="020B0502040204020203" pitchFamily="34" charset="0"/>
              </a:rPr>
              <a:t>😊</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 He aprendido que los animales se clasifican en </a:t>
            </a:r>
            <a:r>
              <a:rPr kumimoji="0" lang="es-ES" altLang="es-ES" sz="2000" b="1"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filo, clase, reino, familia, orden, g</a:t>
            </a:r>
            <a:r>
              <a:rPr kumimoji="0" lang="es-ES" altLang="es-ES" sz="2000" b="1"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é</a:t>
            </a:r>
            <a:r>
              <a:rPr kumimoji="0" lang="es-ES" altLang="es-ES" sz="2000" b="1"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nero y especie</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 Me encantan los animales con simetr</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í</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a radial, como las medusas y los insectos, que adem</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á</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s pueden hacer fotos</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í</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ntesis cuando son peque</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ñ</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os. De los filos que hemos estudiado, el que menos me gusta es el de los moluscos, porque todos tienen pinzas venenosas, como los escorpiones. Los vertebrados son muy f</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á</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ciles de clasificar, pero los invertebrados forman un grupo natural buen</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í</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simo, porque todos se parecen mucho al no tener columna vertebral.</a:t>
            </a:r>
            <a:endParaRPr kumimoji="0" lang="es-ES" altLang="es-ES" sz="800" b="0" i="0" u="none" strike="noStrike" cap="none" normalizeH="0" baseline="0" dirty="0">
              <a:ln>
                <a:noFill/>
              </a:ln>
              <a:solidFill>
                <a:schemeClr val="tx1"/>
              </a:solidFill>
              <a:effectLst/>
            </a:endParaRPr>
          </a:p>
          <a:p>
            <a:pPr lvl="0" defTabSz="914400" eaLnBrk="0" fontAlgn="base" hangingPunct="0">
              <a:spcBef>
                <a:spcPct val="0"/>
              </a:spcBef>
              <a:spcAft>
                <a:spcPct val="0"/>
              </a:spcAft>
            </a:pP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Muchos artr</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ó</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podos son peligrosos, como las ara</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ñ</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as, que siempre pican, o las mariposas, que ponen larvas venenosas. Menos mal que no sirven para mucho. Algunos insectos hacen metamorfosis incompleta, como las mariposas, que pasan por oruga y cris</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á</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lida. Las cucarachas hacen metamorfosis completa, porque salen del huevo iguales a los adultos. En cambio, el gusano de seda no vale para nada y la cochinilla solo ensucia las plantas. Yo creo que lo mejor es alejarse de los artr</a:t>
            </a:r>
            <a:r>
              <a:rPr kumimoji="0" lang="es-ES" altLang="es-ES" sz="20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Calibri" panose="020F0502020204030204" pitchFamily="34" charset="0"/>
              </a:rPr>
              <a:t>ó</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podos, por si acaso pican, muerden o </a:t>
            </a:r>
            <a:r>
              <a:rPr lang="es-ES" altLang="es-ES" sz="2000" dirty="0">
                <a:latin typeface="Calibri" panose="020F0502020204030204" pitchFamily="34" charset="0"/>
                <a:ea typeface="Aptos" panose="020B0004020202020204" pitchFamily="34" charset="0"/>
                <a:cs typeface="Calibri" panose="020F0502020204030204" pitchFamily="34" charset="0"/>
              </a:rPr>
              <a:t>te </a:t>
            </a:r>
            <a:r>
              <a:rPr kumimoji="0" lang="es-ES" altLang="es-ES" sz="20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siguen volando.</a:t>
            </a:r>
            <a:endParaRPr kumimoji="0" lang="es-ES" altLang="es-ES"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438427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D47E1-FE88-0E4E-9A35-AA259007501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09F421F-8B56-649A-7121-6EE1A9B52B96}"/>
              </a:ext>
            </a:extLst>
          </p:cNvPr>
          <p:cNvSpPr>
            <a:spLocks noGrp="1"/>
          </p:cNvSpPr>
          <p:nvPr>
            <p:ph type="title"/>
          </p:nvPr>
        </p:nvSpPr>
        <p:spPr>
          <a:xfrm>
            <a:off x="457200" y="0"/>
            <a:ext cx="8229600" cy="1143000"/>
          </a:xfrm>
        </p:spPr>
        <p:txBody>
          <a:bodyPr/>
          <a:lstStyle/>
          <a:p>
            <a:r>
              <a:rPr lang="es-ES" dirty="0"/>
              <a:t>ADIVINA QUIÉN CANTA</a:t>
            </a:r>
          </a:p>
        </p:txBody>
      </p:sp>
      <p:pic>
        <p:nvPicPr>
          <p:cNvPr id="5" name="Imagen 4" descr="Imagen generada">
            <a:extLst>
              <a:ext uri="{FF2B5EF4-FFF2-40B4-BE49-F238E27FC236}">
                <a16:creationId xmlns:a16="http://schemas.microsoft.com/office/drawing/2014/main" id="{D5404A22-4322-8B0F-A483-4792ADED5DF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7" name="Rectangle 5">
            <a:extLst>
              <a:ext uri="{FF2B5EF4-FFF2-40B4-BE49-F238E27FC236}">
                <a16:creationId xmlns:a16="http://schemas.microsoft.com/office/drawing/2014/main" id="{C0E2F22D-1136-7B99-C9A2-8B54B0CA7AB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1" name="CuadroTexto 10">
            <a:extLst>
              <a:ext uri="{FF2B5EF4-FFF2-40B4-BE49-F238E27FC236}">
                <a16:creationId xmlns:a16="http://schemas.microsoft.com/office/drawing/2014/main" id="{82D96B6F-F5F5-2C35-56F2-4CFE3DB8EC9B}"/>
              </a:ext>
            </a:extLst>
          </p:cNvPr>
          <p:cNvSpPr txBox="1"/>
          <p:nvPr/>
        </p:nvSpPr>
        <p:spPr>
          <a:xfrm>
            <a:off x="144419" y="1873306"/>
            <a:ext cx="5542280" cy="1350113"/>
          </a:xfrm>
          <a:prstGeom prst="rect">
            <a:avLst/>
          </a:prstGeom>
          <a:noFill/>
        </p:spPr>
        <p:txBody>
          <a:bodyPr wrap="square">
            <a:spAutoFit/>
          </a:bodyPr>
          <a:lstStyle/>
          <a:p>
            <a:pPr>
              <a:lnSpc>
                <a:spcPct val="115000"/>
              </a:lnSpc>
              <a:spcAft>
                <a:spcPts val="800"/>
              </a:spcAft>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Cigarra estridulando: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3"/>
              </a:rPr>
              <a:t>https://www.youtube.com/shorts/fqfvGKLYETM</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4"/>
              </a:rPr>
              <a:t>https://www.youtube.com/watch?v=WeviNCUL-9A</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5"/>
              </a:rPr>
              <a:t>https://www.youtube.com/watch?v=LCw8KjetcOA</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CuadroTexto 12">
            <a:extLst>
              <a:ext uri="{FF2B5EF4-FFF2-40B4-BE49-F238E27FC236}">
                <a16:creationId xmlns:a16="http://schemas.microsoft.com/office/drawing/2014/main" id="{6434AAE9-4B92-B5A7-C7D6-1C0FADC69119}"/>
              </a:ext>
            </a:extLst>
          </p:cNvPr>
          <p:cNvSpPr txBox="1"/>
          <p:nvPr/>
        </p:nvSpPr>
        <p:spPr>
          <a:xfrm>
            <a:off x="144419" y="3457371"/>
            <a:ext cx="6924040" cy="2089803"/>
          </a:xfrm>
          <a:prstGeom prst="rect">
            <a:avLst/>
          </a:prstGeom>
          <a:noFill/>
        </p:spPr>
        <p:txBody>
          <a:bodyPr wrap="square">
            <a:spAutoFit/>
          </a:bodyPr>
          <a:lstStyle/>
          <a:p>
            <a:pPr>
              <a:lnSpc>
                <a:spcPct val="115000"/>
              </a:lnSpc>
              <a:spcAft>
                <a:spcPts val="800"/>
              </a:spcAft>
              <a:buNone/>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Grillo estridulando: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6"/>
              </a:rPr>
              <a:t>https://www.youtube.com/shorts/fFL432fktwE</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7"/>
              </a:rPr>
              <a:t>https://www.youtube.com/shorts/yhBbYSiuKNw</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8"/>
              </a:rPr>
              <a:t>https://www.youtube.com/shorts/1gSmvn5XwQY</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9"/>
              </a:rPr>
              <a:t>https://www.youtube.com/watch?v=Cs-c2XqUiDA</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dirty="0">
                <a:effectLst/>
                <a:latin typeface="Calibri" panose="020F0502020204030204" pitchFamily="34" charset="0"/>
                <a:ea typeface="Aptos" panose="020B0004020202020204" pitchFamily="34" charset="0"/>
                <a:cs typeface="Times New Roman" panose="02020603050405020304" pitchFamily="18" charset="0"/>
              </a:rPr>
              <a:t>Saltamontes: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10"/>
              </a:rPr>
              <a:t>https://www.youtube.com/shorts/OQ1iJbQaK2M</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 </a:t>
            </a:r>
            <a:r>
              <a:rPr lang="es-ES" sz="1800" u="sng" kern="100" dirty="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11"/>
              </a:rPr>
              <a:t>https://www.youtube.com/watch?v=o7KlneQzxNo</a:t>
            </a:r>
            <a:r>
              <a:rPr lang="es-E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s-E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8199" name="Picture 7" descr="Animal, Naturaleza, Insecto, Cigarra">
            <a:extLst>
              <a:ext uri="{FF2B5EF4-FFF2-40B4-BE49-F238E27FC236}">
                <a16:creationId xmlns:a16="http://schemas.microsoft.com/office/drawing/2014/main" id="{6BA73366-458F-351C-074D-2DBDF80218DE}"/>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34667" t="24320" r="5000" b="28282"/>
          <a:stretch/>
        </p:blipFill>
        <p:spPr bwMode="auto">
          <a:xfrm>
            <a:off x="5829661" y="877326"/>
            <a:ext cx="3169920" cy="1649795"/>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a:extLst>
              <a:ext uri="{FF2B5EF4-FFF2-40B4-BE49-F238E27FC236}">
                <a16:creationId xmlns:a16="http://schemas.microsoft.com/office/drawing/2014/main" id="{D238190C-45DD-90BB-D567-64236776DAA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6734" r="7809"/>
          <a:stretch/>
        </p:blipFill>
        <p:spPr bwMode="auto">
          <a:xfrm>
            <a:off x="6320872" y="2462443"/>
            <a:ext cx="2678709" cy="2089804"/>
          </a:xfrm>
          <a:prstGeom prst="rect">
            <a:avLst/>
          </a:prstGeom>
          <a:noFill/>
          <a:ln>
            <a:noFill/>
          </a:ln>
          <a:extLst>
            <a:ext uri="{53640926-AAD7-44D8-BBD7-CCE9431645EC}">
              <a14:shadowObscured xmlns:a14="http://schemas.microsoft.com/office/drawing/2010/main"/>
            </a:ext>
          </a:extLst>
        </p:spPr>
      </p:pic>
      <p:pic>
        <p:nvPicPr>
          <p:cNvPr id="4" name="Imagen 3" descr="Un insecto sobre una hoja verde&#10;&#10;El contenido generado por IA puede ser incorrecto.">
            <a:extLst>
              <a:ext uri="{FF2B5EF4-FFF2-40B4-BE49-F238E27FC236}">
                <a16:creationId xmlns:a16="http://schemas.microsoft.com/office/drawing/2014/main" id="{8DA5ED20-23AF-4C6E-5893-BA328941101D}"/>
              </a:ext>
            </a:extLst>
          </p:cNvPr>
          <p:cNvPicPr>
            <a:picLocks noChangeAspect="1"/>
          </p:cNvPicPr>
          <p:nvPr/>
        </p:nvPicPr>
        <p:blipFill rotWithShape="1">
          <a:blip r:embed="rId14">
            <a:extLst>
              <a:ext uri="{28A0092B-C50C-407E-A947-70E740481C1C}">
                <a14:useLocalDpi xmlns:a14="http://schemas.microsoft.com/office/drawing/2010/main" val="0"/>
              </a:ext>
            </a:extLst>
          </a:blip>
          <a:srcRect l="15875" t="4076" r="11924" b="20194"/>
          <a:stretch/>
        </p:blipFill>
        <p:spPr bwMode="auto">
          <a:xfrm>
            <a:off x="6048374" y="4395557"/>
            <a:ext cx="3095625" cy="24351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80861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44798-EA80-AA7F-2B6C-E530BF44B11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5249EB0-8784-64DC-AD5C-5AA973CEDEA5}"/>
              </a:ext>
            </a:extLst>
          </p:cNvPr>
          <p:cNvSpPr>
            <a:spLocks noGrp="1"/>
          </p:cNvSpPr>
          <p:nvPr>
            <p:ph type="title"/>
          </p:nvPr>
        </p:nvSpPr>
        <p:spPr>
          <a:xfrm>
            <a:off x="457200" y="27972"/>
            <a:ext cx="8229600" cy="1143000"/>
          </a:xfrm>
        </p:spPr>
        <p:txBody>
          <a:bodyPr>
            <a:normAutofit/>
          </a:bodyPr>
          <a:lstStyle/>
          <a:p>
            <a:r>
              <a:rPr lang="es-ES" dirty="0">
                <a:solidFill>
                  <a:schemeClr val="accent3">
                    <a:lumMod val="75000"/>
                  </a:schemeClr>
                </a:solidFill>
              </a:rPr>
              <a:t>REFICLOR FAGES</a:t>
            </a:r>
          </a:p>
        </p:txBody>
      </p:sp>
      <p:pic>
        <p:nvPicPr>
          <p:cNvPr id="4" name="Imagen 3">
            <a:extLst>
              <a:ext uri="{FF2B5EF4-FFF2-40B4-BE49-F238E27FC236}">
                <a16:creationId xmlns:a16="http://schemas.microsoft.com/office/drawing/2014/main" id="{1B130150-D689-A46E-DB9B-EF1A3DA4DC66}"/>
              </a:ext>
            </a:extLst>
          </p:cNvPr>
          <p:cNvPicPr>
            <a:picLocks noChangeAspect="1"/>
          </p:cNvPicPr>
          <p:nvPr/>
        </p:nvPicPr>
        <p:blipFill>
          <a:blip r:embed="rId2"/>
          <a:stretch>
            <a:fillRect/>
          </a:stretch>
        </p:blipFill>
        <p:spPr>
          <a:xfrm>
            <a:off x="247649" y="1618646"/>
            <a:ext cx="8952393" cy="5086953"/>
          </a:xfrm>
          <a:prstGeom prst="rect">
            <a:avLst/>
          </a:prstGeom>
        </p:spPr>
      </p:pic>
      <p:pic>
        <p:nvPicPr>
          <p:cNvPr id="20" name="Imagen 19" descr="Imagen generada">
            <a:extLst>
              <a:ext uri="{FF2B5EF4-FFF2-40B4-BE49-F238E27FC236}">
                <a16:creationId xmlns:a16="http://schemas.microsoft.com/office/drawing/2014/main" id="{3490A36A-C17E-20C0-D429-42DF73A89693}"/>
              </a:ext>
            </a:extLst>
          </p:cNvPr>
          <p:cNvPicPr>
            <a:picLocks noChangeAspect="1"/>
          </p:cNvPicPr>
          <p:nvPr/>
        </p:nvPicPr>
        <p:blipFill rotWithShape="1">
          <a:blip r:embed="rId3">
            <a:extLst>
              <a:ext uri="{28A0092B-C50C-407E-A947-70E740481C1C}">
                <a14:useLocalDpi xmlns:a14="http://schemas.microsoft.com/office/drawing/2010/main" val="0"/>
              </a:ext>
            </a:extLst>
          </a:blip>
          <a:srcRect b="-297"/>
          <a:stretch/>
        </p:blipFill>
        <p:spPr bwMode="auto">
          <a:xfrm>
            <a:off x="559895" y="27972"/>
            <a:ext cx="1173655" cy="176584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501710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72340-35F4-5235-4C9F-41CBEC5FADE5}"/>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E2C6651D-BB25-3DC6-FCBB-D9FC3A8B514E}"/>
              </a:ext>
            </a:extLst>
          </p:cNvPr>
          <p:cNvSpPr txBox="1"/>
          <p:nvPr/>
        </p:nvSpPr>
        <p:spPr>
          <a:xfrm>
            <a:off x="111760" y="1863334"/>
            <a:ext cx="9032240" cy="5057025"/>
          </a:xfrm>
          <a:prstGeom prst="rect">
            <a:avLst/>
          </a:prstGeom>
          <a:noFill/>
        </p:spPr>
        <p:txBody>
          <a:bodyPr wrap="square">
            <a:spAutoFit/>
          </a:bodyPr>
          <a:lstStyle/>
          <a:p>
            <a:pPr>
              <a:lnSpc>
                <a:spcPct val="115000"/>
              </a:lnSpc>
              <a:spcAft>
                <a:spcPts val="800"/>
              </a:spcAft>
              <a:buNone/>
            </a:pPr>
            <a:r>
              <a:rPr lang="es-ES"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Hoy vamos a ver cómo se (1) __________los artrópodos, es decir, como tienen a sus crías. Hay algunos que ponen huevos fuera de su cuerpo, y esos se llaman (2) __________, como por ejemplo las mariposas, que dejan sus huevecillos en las hojas para que las orugas tengan comida nada más nacer.</a:t>
            </a:r>
          </a:p>
          <a:p>
            <a:pPr>
              <a:lnSpc>
                <a:spcPct val="115000"/>
              </a:lnSpc>
              <a:spcAft>
                <a:spcPts val="800"/>
              </a:spcAft>
              <a:buNone/>
            </a:pPr>
            <a:r>
              <a:rPr lang="es-ES"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Pero también hay otros animales que no ponen los huevos fuera, sino que los llevan dentro, aunque la madre no les da alimento directamente, porque el embrión se alimenta del contenido del huevo. A eso se le llama reproducción (3) __________, y ocurre en algunos escorpiones. Y luego está el caso que más se parece al nuestro: los animales que tienen a sus crías vivas y sí las alimentan directamente dentro del cuerpo. Esos son los animales (4) __________, como algunos pulgones, que son tan curiosos que incluso ¡llevan dentro a sus hijas y a sus futuras nietas!</a:t>
            </a:r>
          </a:p>
          <a:p>
            <a:pPr>
              <a:lnSpc>
                <a:spcPct val="115000"/>
              </a:lnSpc>
              <a:spcAft>
                <a:spcPts val="800"/>
              </a:spcAft>
              <a:buNone/>
            </a:pPr>
            <a:r>
              <a:rPr lang="es-ES"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Ah, y no os olvidéis de un caso muy especial: algunos artrópodos pueden ser (5) __________, es decir, tener órganos de macho y de hembra al mismo tiempo. No es muy común, pero ocurre en algunas cochinillas y ácaros. ¡En la naturaleza hay más variedad de la que imaginamos!</a:t>
            </a:r>
          </a:p>
        </p:txBody>
      </p:sp>
      <p:sp>
        <p:nvSpPr>
          <p:cNvPr id="5" name="Título 1">
            <a:extLst>
              <a:ext uri="{FF2B5EF4-FFF2-40B4-BE49-F238E27FC236}">
                <a16:creationId xmlns:a16="http://schemas.microsoft.com/office/drawing/2014/main" id="{8B905515-F087-3472-276A-4EC1E0B3FA5D}"/>
              </a:ext>
            </a:extLst>
          </p:cNvPr>
          <p:cNvSpPr>
            <a:spLocks noGrp="1"/>
          </p:cNvSpPr>
          <p:nvPr>
            <p:ph type="title"/>
          </p:nvPr>
        </p:nvSpPr>
        <p:spPr>
          <a:xfrm>
            <a:off x="914400" y="264796"/>
            <a:ext cx="8229600" cy="1143000"/>
          </a:xfrm>
        </p:spPr>
        <p:txBody>
          <a:bodyPr>
            <a:normAutofit/>
          </a:bodyPr>
          <a:lstStyle/>
          <a:p>
            <a:r>
              <a:rPr lang="es-ES" sz="3200" dirty="0"/>
              <a:t>RELLENA LOS HUECOS CON TUS APRENDIZAJES:</a:t>
            </a:r>
            <a:br>
              <a:rPr lang="es-ES" sz="3200" dirty="0"/>
            </a:br>
            <a:r>
              <a:rPr lang="es-ES" sz="1800" b="1" dirty="0">
                <a:solidFill>
                  <a:srgbClr val="0070C0"/>
                </a:solidFill>
                <a:effectLst/>
                <a:latin typeface="Calibri" panose="020F0502020204030204" pitchFamily="34" charset="0"/>
                <a:ea typeface="Aptos" panose="020B0004020202020204" pitchFamily="34" charset="0"/>
              </a:rPr>
              <a:t>ovovivípara, vivíparos, ovíparos, reproducen, hermafroditas</a:t>
            </a:r>
            <a:endParaRPr lang="es-ES" sz="3200" b="1" dirty="0">
              <a:solidFill>
                <a:schemeClr val="tx2"/>
              </a:solidFill>
            </a:endParaRPr>
          </a:p>
        </p:txBody>
      </p:sp>
      <p:pic>
        <p:nvPicPr>
          <p:cNvPr id="6" name="Imagen 5" descr="Imagen generada">
            <a:extLst>
              <a:ext uri="{FF2B5EF4-FFF2-40B4-BE49-F238E27FC236}">
                <a16:creationId xmlns:a16="http://schemas.microsoft.com/office/drawing/2014/main" id="{300361A0-2E0F-0ADF-B435-74D96B4073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15911" y="0"/>
            <a:ext cx="1036555" cy="140779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923088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08342-F5E4-A26A-7030-82B97EF9DFB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D7065F8-63AA-D51A-2839-5CAECF258396}"/>
              </a:ext>
            </a:extLst>
          </p:cNvPr>
          <p:cNvSpPr>
            <a:spLocks noGrp="1"/>
          </p:cNvSpPr>
          <p:nvPr>
            <p:ph type="title"/>
          </p:nvPr>
        </p:nvSpPr>
        <p:spPr>
          <a:xfrm>
            <a:off x="457200" y="0"/>
            <a:ext cx="8229600" cy="1143000"/>
          </a:xfrm>
        </p:spPr>
        <p:txBody>
          <a:bodyPr/>
          <a:lstStyle/>
          <a:p>
            <a:r>
              <a:rPr lang="es-ES" dirty="0"/>
              <a:t>¡PRUEBA TU MEMORIA!</a:t>
            </a:r>
          </a:p>
        </p:txBody>
      </p:sp>
      <p:pic>
        <p:nvPicPr>
          <p:cNvPr id="5" name="Imagen 4" descr="Imagen generada">
            <a:extLst>
              <a:ext uri="{FF2B5EF4-FFF2-40B4-BE49-F238E27FC236}">
                <a16:creationId xmlns:a16="http://schemas.microsoft.com/office/drawing/2014/main" id="{5B7910B3-E0BD-70E2-E38E-DA5C820021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6" name="CuadroTexto 5">
            <a:extLst>
              <a:ext uri="{FF2B5EF4-FFF2-40B4-BE49-F238E27FC236}">
                <a16:creationId xmlns:a16="http://schemas.microsoft.com/office/drawing/2014/main" id="{B9FF42C6-55A6-C66C-CB92-A061F5CBABDB}"/>
              </a:ext>
            </a:extLst>
          </p:cNvPr>
          <p:cNvSpPr txBox="1"/>
          <p:nvPr/>
        </p:nvSpPr>
        <p:spPr>
          <a:xfrm>
            <a:off x="223520" y="1787327"/>
            <a:ext cx="8696960" cy="5262979"/>
          </a:xfrm>
          <a:prstGeom prst="rect">
            <a:avLst/>
          </a:prstGeom>
          <a:noFill/>
        </p:spPr>
        <p:txBody>
          <a:bodyPr wrap="square">
            <a:spAutoFit/>
          </a:bodyPr>
          <a:lstStyle/>
          <a:p>
            <a:r>
              <a:rPr lang="es-ES" sz="2400" dirty="0"/>
              <a:t>¿Qué decide la abeja reina al poner cada huevo?</a:t>
            </a:r>
          </a:p>
          <a:p>
            <a:r>
              <a:rPr lang="es-ES" sz="2400" dirty="0"/>
              <a:t>¿Qué nace si el huevo no es fecundado?</a:t>
            </a:r>
          </a:p>
          <a:p>
            <a:r>
              <a:rPr lang="es-ES" sz="2400" dirty="0"/>
              <a:t>¿Por qué se están considerando los insectos como comida en algunos países?</a:t>
            </a:r>
          </a:p>
          <a:p>
            <a:r>
              <a:rPr lang="es-ES" sz="2400" dirty="0"/>
              <a:t>¿Qué insecto se come tostado en México?</a:t>
            </a:r>
          </a:p>
          <a:p>
            <a:r>
              <a:rPr lang="es-ES" sz="2400" dirty="0"/>
              <a:t>¿Qué enfermedad transmitía el mosquito en las obras del canal de Panamá?</a:t>
            </a:r>
          </a:p>
          <a:p>
            <a:r>
              <a:rPr lang="es-ES" sz="2400" dirty="0"/>
              <a:t>¿Qué consecuencia tuvo la epidemia?</a:t>
            </a:r>
          </a:p>
          <a:p>
            <a:r>
              <a:rPr lang="es-ES" sz="2400" dirty="0"/>
              <a:t>¿Qué hacen las arañas bebés para alejarse de sus hermanos?</a:t>
            </a:r>
          </a:p>
          <a:p>
            <a:r>
              <a:rPr lang="es-ES" sz="2400" dirty="0"/>
              <a:t>¿Qué puede hacer la mantis marina con sus pinzas?</a:t>
            </a:r>
          </a:p>
          <a:p>
            <a:r>
              <a:rPr lang="es-ES" sz="2400" dirty="0"/>
              <a:t>¿Qué velocidad alcanza su golpe?</a:t>
            </a:r>
          </a:p>
          <a:p>
            <a:r>
              <a:rPr lang="es-ES" sz="2400" dirty="0"/>
              <a:t>¿Cuánto puede aumentar de peso una oruga en una semana?</a:t>
            </a:r>
          </a:p>
          <a:p>
            <a:endParaRPr lang="es-ES" sz="2400" dirty="0"/>
          </a:p>
          <a:p>
            <a:endParaRPr lang="es-ES" sz="2400" dirty="0"/>
          </a:p>
        </p:txBody>
      </p:sp>
    </p:spTree>
    <p:extLst>
      <p:ext uri="{BB962C8B-B14F-4D97-AF65-F5344CB8AC3E}">
        <p14:creationId xmlns:p14="http://schemas.microsoft.com/office/powerpoint/2010/main" val="51398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down)">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down)">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wipe(down)">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wipe(down)">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wipe(down)">
                                      <p:cBhvr>
                                        <p:cTn id="5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BDE09-C629-626F-A848-6400B9C9B6F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65A2112-566F-0003-38B3-C7F0BFE13367}"/>
              </a:ext>
            </a:extLst>
          </p:cNvPr>
          <p:cNvSpPr>
            <a:spLocks noGrp="1"/>
          </p:cNvSpPr>
          <p:nvPr>
            <p:ph type="title"/>
          </p:nvPr>
        </p:nvSpPr>
        <p:spPr>
          <a:xfrm>
            <a:off x="457200" y="0"/>
            <a:ext cx="8229600" cy="1143000"/>
          </a:xfrm>
        </p:spPr>
        <p:txBody>
          <a:bodyPr/>
          <a:lstStyle/>
          <a:p>
            <a:r>
              <a:rPr lang="es-ES" dirty="0"/>
              <a:t>¡PRUEBA TU MEMORIA!</a:t>
            </a:r>
          </a:p>
        </p:txBody>
      </p:sp>
      <p:pic>
        <p:nvPicPr>
          <p:cNvPr id="5" name="Imagen 4" descr="Imagen generada">
            <a:extLst>
              <a:ext uri="{FF2B5EF4-FFF2-40B4-BE49-F238E27FC236}">
                <a16:creationId xmlns:a16="http://schemas.microsoft.com/office/drawing/2014/main" id="{FCAD30F0-64CE-F26C-505C-14D020D2F5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6" name="CuadroTexto 5">
            <a:extLst>
              <a:ext uri="{FF2B5EF4-FFF2-40B4-BE49-F238E27FC236}">
                <a16:creationId xmlns:a16="http://schemas.microsoft.com/office/drawing/2014/main" id="{88B2D44C-4578-940C-2E94-34B88BB914BF}"/>
              </a:ext>
            </a:extLst>
          </p:cNvPr>
          <p:cNvSpPr txBox="1"/>
          <p:nvPr/>
        </p:nvSpPr>
        <p:spPr>
          <a:xfrm>
            <a:off x="223520" y="1787327"/>
            <a:ext cx="8696960" cy="4893647"/>
          </a:xfrm>
          <a:prstGeom prst="rect">
            <a:avLst/>
          </a:prstGeom>
          <a:noFill/>
        </p:spPr>
        <p:txBody>
          <a:bodyPr wrap="square">
            <a:spAutoFit/>
          </a:bodyPr>
          <a:lstStyle/>
          <a:p>
            <a:r>
              <a:rPr lang="es-ES" sz="2400" dirty="0"/>
              <a:t>¿Qué hacen algunas polillas adultas que no tienen boca?</a:t>
            </a:r>
          </a:p>
          <a:p>
            <a:r>
              <a:rPr lang="es-ES" sz="2400" dirty="0"/>
              <a:t>¿Por qué los machos de abeja o avispa no pueden picar?</a:t>
            </a:r>
          </a:p>
          <a:p>
            <a:r>
              <a:rPr lang="es-ES" sz="2400" dirty="0"/>
              <a:t>¿Cuántas veces su peso puede levantar una hormiga?</a:t>
            </a:r>
          </a:p>
          <a:p>
            <a:r>
              <a:rPr lang="es-ES" sz="2400" dirty="0"/>
              <a:t>¿Cómo producen sonido los grillos?</a:t>
            </a:r>
          </a:p>
          <a:p>
            <a:r>
              <a:rPr lang="es-ES" sz="2400" dirty="0"/>
              <a:t>¿Dónde tienen el "oído" los grillos?</a:t>
            </a:r>
          </a:p>
          <a:p>
            <a:r>
              <a:rPr lang="es-ES" sz="2400" dirty="0"/>
              <a:t>¿Qué lanzan algunas tarántulas para defenderse?</a:t>
            </a:r>
          </a:p>
          <a:p>
            <a:r>
              <a:rPr lang="es-ES" sz="2400" dirty="0"/>
              <a:t>¿Cuántas especies de arañas peligrosas hay en España?</a:t>
            </a:r>
          </a:p>
          <a:p>
            <a:r>
              <a:rPr lang="es-ES" sz="2400" dirty="0"/>
              <a:t>¿Cuántos pulgones puede comer una mariquita en una semana?</a:t>
            </a:r>
          </a:p>
          <a:p>
            <a:r>
              <a:rPr lang="es-ES" sz="2400" dirty="0"/>
              <a:t>¿Qué hazaña hace el escarabajo pelotero?</a:t>
            </a:r>
          </a:p>
          <a:p>
            <a:r>
              <a:rPr lang="es-ES" sz="2400" dirty="0"/>
              <a:t>¿Cuánto tiempo puede vivir una cucaracha sin cabeza?</a:t>
            </a:r>
          </a:p>
          <a:p>
            <a:r>
              <a:rPr lang="es-ES" sz="2400" dirty="0"/>
              <a:t>¿Es cierto que sobreviven a una explosión nuclear directa?</a:t>
            </a:r>
          </a:p>
          <a:p>
            <a:endParaRPr lang="es-ES" sz="2400" dirty="0"/>
          </a:p>
          <a:p>
            <a:endParaRPr lang="es-ES" sz="2400" dirty="0"/>
          </a:p>
        </p:txBody>
      </p:sp>
    </p:spTree>
    <p:extLst>
      <p:ext uri="{BB962C8B-B14F-4D97-AF65-F5344CB8AC3E}">
        <p14:creationId xmlns:p14="http://schemas.microsoft.com/office/powerpoint/2010/main" val="115374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wipe(down)">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down)">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wipe(down)">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wipe(down)">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wipe(down)">
                                      <p:cBhvr>
                                        <p:cTn id="37" dur="500"/>
                                        <p:tgtEl>
                                          <p:spTgt spid="6">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Effect transition="in" filter="wipe(down)">
                                      <p:cBhvr>
                                        <p:cTn id="42" dur="500"/>
                                        <p:tgtEl>
                                          <p:spTgt spid="6">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Effect transition="in" filter="wipe(down)">
                                      <p:cBhvr>
                                        <p:cTn id="47" dur="500"/>
                                        <p:tgtEl>
                                          <p:spTgt spid="6">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6">
                                            <p:txEl>
                                              <p:pRg st="10" end="10"/>
                                            </p:txEl>
                                          </p:spTgt>
                                        </p:tgtEl>
                                        <p:attrNameLst>
                                          <p:attrName>style.visibility</p:attrName>
                                        </p:attrNameLst>
                                      </p:cBhvr>
                                      <p:to>
                                        <p:strVal val="visible"/>
                                      </p:to>
                                    </p:set>
                                    <p:animEffect transition="in" filter="wipe(down)">
                                      <p:cBhvr>
                                        <p:cTn id="52" dur="500"/>
                                        <p:tgtEl>
                                          <p:spTgt spid="6">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6">
                                            <p:txEl>
                                              <p:pRg st="0" end="0"/>
                                            </p:txEl>
                                          </p:spTgt>
                                        </p:tgtEl>
                                        <p:attrNameLst>
                                          <p:attrName>style.visibility</p:attrName>
                                        </p:attrNameLst>
                                      </p:cBhvr>
                                      <p:to>
                                        <p:strVal val="visible"/>
                                      </p:to>
                                    </p:set>
                                    <p:animEffect transition="in" filter="wipe(down)">
                                      <p:cBhvr>
                                        <p:cTn id="5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16FAB-44B5-0E0C-FC4D-CF2974F250D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7F9F6A8-45E0-F2B7-2911-B6403C1C2AF5}"/>
              </a:ext>
            </a:extLst>
          </p:cNvPr>
          <p:cNvSpPr>
            <a:spLocks noGrp="1"/>
          </p:cNvSpPr>
          <p:nvPr>
            <p:ph type="title"/>
          </p:nvPr>
        </p:nvSpPr>
        <p:spPr>
          <a:xfrm>
            <a:off x="457200" y="0"/>
            <a:ext cx="8229600" cy="1143000"/>
          </a:xfrm>
        </p:spPr>
        <p:txBody>
          <a:bodyPr/>
          <a:lstStyle/>
          <a:p>
            <a:r>
              <a:rPr lang="es-ES" dirty="0"/>
              <a:t>ADIVINA ADIVINANZA</a:t>
            </a:r>
          </a:p>
        </p:txBody>
      </p:sp>
      <p:pic>
        <p:nvPicPr>
          <p:cNvPr id="5" name="Imagen 4" descr="Imagen generada">
            <a:extLst>
              <a:ext uri="{FF2B5EF4-FFF2-40B4-BE49-F238E27FC236}">
                <a16:creationId xmlns:a16="http://schemas.microsoft.com/office/drawing/2014/main" id="{C98EAEC2-A538-8E0A-F41C-2D80BF0153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6" name="CuadroTexto 5">
            <a:extLst>
              <a:ext uri="{FF2B5EF4-FFF2-40B4-BE49-F238E27FC236}">
                <a16:creationId xmlns:a16="http://schemas.microsoft.com/office/drawing/2014/main" id="{5A0B58AD-1AA9-4FE1-DAB8-44DCBF647FC3}"/>
              </a:ext>
            </a:extLst>
          </p:cNvPr>
          <p:cNvSpPr txBox="1"/>
          <p:nvPr/>
        </p:nvSpPr>
        <p:spPr>
          <a:xfrm>
            <a:off x="223520" y="1787327"/>
            <a:ext cx="8696960" cy="4801314"/>
          </a:xfrm>
          <a:prstGeom prst="rect">
            <a:avLst/>
          </a:prstGeom>
          <a:noFill/>
        </p:spPr>
        <p:txBody>
          <a:bodyPr wrap="square">
            <a:spAutoFit/>
          </a:bodyPr>
          <a:lstStyle/>
          <a:p>
            <a:r>
              <a:rPr lang="es-ES" dirty="0"/>
              <a:t>Soy la reina del orden, y aunque soy diminuta, elijo quién nace niña y quién niño sin mover una patita. ¿Quién soy?</a:t>
            </a:r>
          </a:p>
          <a:p>
            <a:r>
              <a:rPr lang="es-ES" dirty="0"/>
              <a:t>No tengo boca para comer, pero fui una oruga comilona. Nací para volar y poner huevos… y morir en una sola jornada. ¿Qué soy?</a:t>
            </a:r>
          </a:p>
          <a:p>
            <a:r>
              <a:rPr lang="es-ES" dirty="0"/>
              <a:t>Tengo alas que no baten, sino que sirven para cantar. Y si me buscas los oídos… ¡en las patas me los vas a encontrar! ¿Quién soy?</a:t>
            </a:r>
          </a:p>
          <a:p>
            <a:r>
              <a:rPr lang="es-ES" dirty="0"/>
              <a:t>Me lanzan al aire con un hilo finísimo. Soy pequeña y peluda, y vuelo sin alas por el cielo azulísimo. ¿Quién soy?</a:t>
            </a:r>
          </a:p>
          <a:p>
            <a:r>
              <a:rPr lang="es-ES" dirty="0"/>
              <a:t>Nací para correr, resistir y espantar, sin oxígeno sobrevivo y mi cabeza puedo ignorar. Pero si estalla una bomba… ahí ya no puedo estar. ¿Quién soy?</a:t>
            </a:r>
          </a:p>
          <a:p>
            <a:r>
              <a:rPr lang="es-ES" dirty="0"/>
              <a:t>Aunque soy un bicho y muchos me ven con horror, puedo ser un manjar lleno de valor. En México me tuestan, en Colombia también… ¡y en Europa me cultivan para el bien! ¿Qué soy?</a:t>
            </a:r>
          </a:p>
          <a:p>
            <a:r>
              <a:rPr lang="es-ES" dirty="0"/>
              <a:t>Trabajo sin parar y levanto más que tú. Pero aunque parezca que pico, solo lo hace mi hermana azul. ¿Quién soy?</a:t>
            </a:r>
          </a:p>
          <a:p>
            <a:r>
              <a:rPr lang="es-ES" dirty="0"/>
              <a:t>Soy un crustáceo con carácter explosivo. No soy bomba, pero mi golpe es muy agresivo. Mi pinza rompe vidrios y aunque no te toque, el daño está vivo. ¿Quién soy?</a:t>
            </a:r>
          </a:p>
        </p:txBody>
      </p:sp>
    </p:spTree>
    <p:extLst>
      <p:ext uri="{BB962C8B-B14F-4D97-AF65-F5344CB8AC3E}">
        <p14:creationId xmlns:p14="http://schemas.microsoft.com/office/powerpoint/2010/main" val="253742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down)">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down)">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wipe(down)">
                                      <p:cBhvr>
                                        <p:cTn id="4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47A0-EC0D-8763-4029-334C1FABB22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7E8729F-5E9B-0773-E332-6ABFD29582E5}"/>
              </a:ext>
            </a:extLst>
          </p:cNvPr>
          <p:cNvSpPr>
            <a:spLocks noGrp="1"/>
          </p:cNvSpPr>
          <p:nvPr>
            <p:ph type="title"/>
          </p:nvPr>
        </p:nvSpPr>
        <p:spPr>
          <a:xfrm>
            <a:off x="457200" y="0"/>
            <a:ext cx="8229600" cy="1143000"/>
          </a:xfrm>
        </p:spPr>
        <p:txBody>
          <a:bodyPr/>
          <a:lstStyle/>
          <a:p>
            <a:r>
              <a:rPr lang="es-ES" dirty="0"/>
              <a:t>ADIVINA ADIVINANZA</a:t>
            </a:r>
          </a:p>
        </p:txBody>
      </p:sp>
      <p:pic>
        <p:nvPicPr>
          <p:cNvPr id="5" name="Imagen 4" descr="Imagen generada">
            <a:extLst>
              <a:ext uri="{FF2B5EF4-FFF2-40B4-BE49-F238E27FC236}">
                <a16:creationId xmlns:a16="http://schemas.microsoft.com/office/drawing/2014/main" id="{85351A6D-5943-F3A5-169E-D81BCCC33D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6" name="CuadroTexto 5">
            <a:extLst>
              <a:ext uri="{FF2B5EF4-FFF2-40B4-BE49-F238E27FC236}">
                <a16:creationId xmlns:a16="http://schemas.microsoft.com/office/drawing/2014/main" id="{6ACAF493-13A1-784C-5C52-AFBC72368D81}"/>
              </a:ext>
            </a:extLst>
          </p:cNvPr>
          <p:cNvSpPr txBox="1"/>
          <p:nvPr/>
        </p:nvSpPr>
        <p:spPr>
          <a:xfrm>
            <a:off x="1402028" y="1155097"/>
            <a:ext cx="7620052" cy="5262979"/>
          </a:xfrm>
          <a:prstGeom prst="rect">
            <a:avLst/>
          </a:prstGeom>
          <a:noFill/>
        </p:spPr>
        <p:txBody>
          <a:bodyPr wrap="square">
            <a:spAutoFit/>
          </a:bodyPr>
          <a:lstStyle/>
          <a:p>
            <a:pPr marL="285750" indent="-285750">
              <a:buFont typeface="Arial" panose="020B0604020202020204" pitchFamily="34" charset="0"/>
              <a:buChar char="•"/>
            </a:pPr>
            <a:r>
              <a:rPr lang="es-ES" sz="2000" dirty="0"/>
              <a:t>Viajamos en fila, como un tren sin vagón, pero si nos tocas, te llevas un picotón. Vivimos en los pinos, somos muy peludos, y con tu mascota no hagas experimentos rudos. ¿Quiénes somos? </a:t>
            </a:r>
          </a:p>
          <a:p>
            <a:pPr marL="285750" indent="-285750">
              <a:buFont typeface="Arial" panose="020B0604020202020204" pitchFamily="34" charset="0"/>
              <a:buChar char="•"/>
            </a:pPr>
            <a:r>
              <a:rPr lang="es-ES" sz="2000" dirty="0"/>
              <a:t>Vuelo como un rayo, hacia delante o atrás. Mi cuerpo es alargado y parezco de cristal. Estaba ya en el mundo cuando ni los dinosaurios andaban. ¿Quién soy? </a:t>
            </a:r>
          </a:p>
          <a:p>
            <a:pPr marL="285750" indent="-285750">
              <a:buFont typeface="Arial" panose="020B0604020202020204" pitchFamily="34" charset="0"/>
              <a:buChar char="•"/>
            </a:pPr>
            <a:r>
              <a:rPr lang="es-ES" sz="2000" dirty="0"/>
              <a:t>Saboreo con los pies, vuelo sin hacer ruido, y si soy tigre, pico al amanecer… ¡y me he venido en barco a tu mismo barrio querido! ¿Quién soy? </a:t>
            </a:r>
          </a:p>
          <a:p>
            <a:pPr marL="285750" indent="-285750">
              <a:buFont typeface="Arial" panose="020B0604020202020204" pitchFamily="34" charset="0"/>
              <a:buChar char="•"/>
            </a:pPr>
            <a:r>
              <a:rPr lang="es-ES" sz="2000" dirty="0"/>
              <a:t>No tengo huesos, pero sí tengo poros y filtro el mar. No tengo ni tejidos, soy de lo más primitivo que en los animales puedes encontrar. </a:t>
            </a:r>
          </a:p>
          <a:p>
            <a:pPr marL="285750" indent="-285750">
              <a:buFont typeface="Arial" panose="020B0604020202020204" pitchFamily="34" charset="0"/>
              <a:buChar char="•"/>
            </a:pPr>
            <a:r>
              <a:rPr lang="es-ES" sz="2000" dirty="0"/>
              <a:t>Tengo ocho patas, pero ni alas ni antenas. No soy insecto, aunque me cuelgo en las escaleras. A veces tengo pedipalpos y un cuerpo en dos partes. ¿Qué soy? </a:t>
            </a:r>
          </a:p>
          <a:p>
            <a:pPr marL="285750" indent="-285750">
              <a:buFont typeface="Arial" panose="020B0604020202020204" pitchFamily="34" charset="0"/>
              <a:buChar char="•"/>
            </a:pPr>
            <a:br>
              <a:rPr lang="es-ES" dirty="0"/>
            </a:br>
            <a:endParaRPr lang="es-ES" dirty="0"/>
          </a:p>
        </p:txBody>
      </p:sp>
    </p:spTree>
    <p:extLst>
      <p:ext uri="{BB962C8B-B14F-4D97-AF65-F5344CB8AC3E}">
        <p14:creationId xmlns:p14="http://schemas.microsoft.com/office/powerpoint/2010/main" val="2139467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146F9-11E9-B42E-BA2F-5BB21B3B72B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C11B2E7-9E95-00B2-6666-799FA7607C6B}"/>
              </a:ext>
            </a:extLst>
          </p:cNvPr>
          <p:cNvSpPr>
            <a:spLocks noGrp="1"/>
          </p:cNvSpPr>
          <p:nvPr>
            <p:ph type="title"/>
          </p:nvPr>
        </p:nvSpPr>
        <p:spPr>
          <a:xfrm>
            <a:off x="457200" y="0"/>
            <a:ext cx="8229600" cy="1143000"/>
          </a:xfrm>
        </p:spPr>
        <p:txBody>
          <a:bodyPr/>
          <a:lstStyle/>
          <a:p>
            <a:r>
              <a:rPr lang="es-ES" dirty="0"/>
              <a:t>ADIVINA ADIVINANZA</a:t>
            </a:r>
          </a:p>
        </p:txBody>
      </p:sp>
      <p:pic>
        <p:nvPicPr>
          <p:cNvPr id="5" name="Imagen 4" descr="Imagen generada">
            <a:extLst>
              <a:ext uri="{FF2B5EF4-FFF2-40B4-BE49-F238E27FC236}">
                <a16:creationId xmlns:a16="http://schemas.microsoft.com/office/drawing/2014/main" id="{41B7DC2E-92CE-DCE4-C554-3D9AE104F6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461"/>
          <a:stretch/>
        </p:blipFill>
        <p:spPr bwMode="auto">
          <a:xfrm>
            <a:off x="-15910" y="0"/>
            <a:ext cx="1214738" cy="1649795"/>
          </a:xfrm>
          <a:prstGeom prst="rect">
            <a:avLst/>
          </a:prstGeom>
          <a:noFill/>
          <a:ln>
            <a:noFill/>
          </a:ln>
          <a:extLst>
            <a:ext uri="{53640926-AAD7-44D8-BBD7-CCE9431645EC}">
              <a14:shadowObscured xmlns:a14="http://schemas.microsoft.com/office/drawing/2010/main"/>
            </a:ext>
          </a:extLst>
        </p:spPr>
      </p:pic>
      <p:sp>
        <p:nvSpPr>
          <p:cNvPr id="6" name="CuadroTexto 5">
            <a:extLst>
              <a:ext uri="{FF2B5EF4-FFF2-40B4-BE49-F238E27FC236}">
                <a16:creationId xmlns:a16="http://schemas.microsoft.com/office/drawing/2014/main" id="{5EE3216E-CDC6-ACA5-C33C-4C1C95818B88}"/>
              </a:ext>
            </a:extLst>
          </p:cNvPr>
          <p:cNvSpPr txBox="1"/>
          <p:nvPr/>
        </p:nvSpPr>
        <p:spPr>
          <a:xfrm>
            <a:off x="1330908" y="1649795"/>
            <a:ext cx="7620052" cy="4370427"/>
          </a:xfrm>
          <a:prstGeom prst="rect">
            <a:avLst/>
          </a:prstGeom>
          <a:noFill/>
        </p:spPr>
        <p:txBody>
          <a:bodyPr wrap="square">
            <a:spAutoFit/>
          </a:bodyPr>
          <a:lstStyle/>
          <a:p>
            <a:pPr marL="285750" indent="-285750">
              <a:buFont typeface="Arial" panose="020B0604020202020204" pitchFamily="34" charset="0"/>
              <a:buChar char="•"/>
            </a:pPr>
            <a:r>
              <a:rPr lang="es-ES" sz="2000" dirty="0"/>
              <a:t>Mi filo es el más numeroso, y si me miras bien, verás patas articuladas y un traje duro también. ¿Qué grupo tan exitoso será este animal curioso? </a:t>
            </a:r>
          </a:p>
          <a:p>
            <a:pPr marL="285750" indent="-285750">
              <a:buFont typeface="Arial" panose="020B0604020202020204" pitchFamily="34" charset="0"/>
              <a:buChar char="•"/>
            </a:pPr>
            <a:r>
              <a:rPr lang="es-ES" sz="2000" dirty="0"/>
              <a:t>Me encontrarás entre las flores, zumbando sin parar. Pero si soy macho tranquilo, porque no puedo picar.  </a:t>
            </a:r>
          </a:p>
          <a:p>
            <a:pPr marL="285750" indent="-285750">
              <a:buFont typeface="Arial" panose="020B0604020202020204" pitchFamily="34" charset="0"/>
              <a:buChar char="•"/>
            </a:pPr>
            <a:r>
              <a:rPr lang="es-ES" sz="2000" dirty="0"/>
              <a:t>Tengo cuerpo blandito y siempre con concha, me arrastro sin patas, pero no soy una loncha. Me llaman molusco, aunque no sea marisco. ¿Quién soy? </a:t>
            </a:r>
          </a:p>
          <a:p>
            <a:pPr marL="285750" indent="-285750">
              <a:buFont typeface="Arial" panose="020B0604020202020204" pitchFamily="34" charset="0"/>
              <a:buChar char="•"/>
            </a:pPr>
            <a:r>
              <a:rPr lang="es-ES" sz="2000" dirty="0"/>
              <a:t>No soy pez, aunque nado con arte. Mi cuerpo es alargado y sin huesos aparte. Tengo tentáculos, succión y tinta si me quiero escapar. ¿A qué filo animal pertenezco, dime sin dudar? </a:t>
            </a:r>
          </a:p>
          <a:p>
            <a:pPr marL="285750" indent="-285750">
              <a:buFont typeface="Arial" panose="020B0604020202020204" pitchFamily="34" charset="0"/>
              <a:buChar char="•"/>
            </a:pPr>
            <a:r>
              <a:rPr lang="es-ES" sz="2000" dirty="0"/>
              <a:t>Aunque no tengo vértebras ni columna central, soy simétrico y radiante como un sol en el mar. Me muevo sin prisa, … ¿Quién soy?</a:t>
            </a:r>
            <a:br>
              <a:rPr lang="es-ES" dirty="0"/>
            </a:br>
            <a:endParaRPr lang="es-ES" dirty="0"/>
          </a:p>
        </p:txBody>
      </p:sp>
    </p:spTree>
    <p:extLst>
      <p:ext uri="{BB962C8B-B14F-4D97-AF65-F5344CB8AC3E}">
        <p14:creationId xmlns:p14="http://schemas.microsoft.com/office/powerpoint/2010/main" val="3750336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1D68B-DD5E-4058-B348-8A17CBD850A7}"/>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82AD0C64-C74B-9002-EDB2-BFC91FF128AA}"/>
              </a:ext>
            </a:extLst>
          </p:cNvPr>
          <p:cNvSpPr>
            <a:spLocks noGrp="1"/>
          </p:cNvSpPr>
          <p:nvPr>
            <p:ph type="title"/>
          </p:nvPr>
        </p:nvSpPr>
        <p:spPr>
          <a:xfrm>
            <a:off x="447040" y="-233044"/>
            <a:ext cx="8229600" cy="1143000"/>
          </a:xfrm>
        </p:spPr>
        <p:txBody>
          <a:bodyPr>
            <a:normAutofit/>
          </a:bodyPr>
          <a:lstStyle/>
          <a:p>
            <a:r>
              <a:rPr lang="es-ES" sz="3200" dirty="0"/>
              <a:t>ARTRÓPODOS QUE AFECTAN A HUMANOS</a:t>
            </a:r>
            <a:endParaRPr lang="es-ES" sz="3200" b="1" dirty="0">
              <a:solidFill>
                <a:schemeClr val="tx2"/>
              </a:solidFill>
            </a:endParaRPr>
          </a:p>
        </p:txBody>
      </p:sp>
      <p:graphicFrame>
        <p:nvGraphicFramePr>
          <p:cNvPr id="2" name="Tabla 1">
            <a:extLst>
              <a:ext uri="{FF2B5EF4-FFF2-40B4-BE49-F238E27FC236}">
                <a16:creationId xmlns:a16="http://schemas.microsoft.com/office/drawing/2014/main" id="{7A839DCD-15B9-1305-1E67-EAB7A4D87187}"/>
              </a:ext>
            </a:extLst>
          </p:cNvPr>
          <p:cNvGraphicFramePr>
            <a:graphicFrameLocks noGrp="1"/>
          </p:cNvGraphicFramePr>
          <p:nvPr>
            <p:extLst>
              <p:ext uri="{D42A27DB-BD31-4B8C-83A1-F6EECF244321}">
                <p14:modId xmlns:p14="http://schemas.microsoft.com/office/powerpoint/2010/main" val="3558972784"/>
              </p:ext>
            </p:extLst>
          </p:nvPr>
        </p:nvGraphicFramePr>
        <p:xfrm>
          <a:off x="243840" y="909956"/>
          <a:ext cx="8656320" cy="5345370"/>
        </p:xfrm>
        <a:graphic>
          <a:graphicData uri="http://schemas.openxmlformats.org/drawingml/2006/table">
            <a:tbl>
              <a:tblPr firstRow="1" firstCol="1" bandRow="1">
                <a:tableStyleId>{5C22544A-7EE6-4342-B048-85BDC9FD1C3A}</a:tableStyleId>
              </a:tblPr>
              <a:tblGrid>
                <a:gridCol w="1808480">
                  <a:extLst>
                    <a:ext uri="{9D8B030D-6E8A-4147-A177-3AD203B41FA5}">
                      <a16:colId xmlns:a16="http://schemas.microsoft.com/office/drawing/2014/main" val="4089736089"/>
                    </a:ext>
                  </a:extLst>
                </a:gridCol>
                <a:gridCol w="1270000">
                  <a:extLst>
                    <a:ext uri="{9D8B030D-6E8A-4147-A177-3AD203B41FA5}">
                      <a16:colId xmlns:a16="http://schemas.microsoft.com/office/drawing/2014/main" val="3798536832"/>
                    </a:ext>
                  </a:extLst>
                </a:gridCol>
                <a:gridCol w="2458720">
                  <a:extLst>
                    <a:ext uri="{9D8B030D-6E8A-4147-A177-3AD203B41FA5}">
                      <a16:colId xmlns:a16="http://schemas.microsoft.com/office/drawing/2014/main" val="1333670190"/>
                    </a:ext>
                  </a:extLst>
                </a:gridCol>
                <a:gridCol w="3119120">
                  <a:extLst>
                    <a:ext uri="{9D8B030D-6E8A-4147-A177-3AD203B41FA5}">
                      <a16:colId xmlns:a16="http://schemas.microsoft.com/office/drawing/2014/main" val="1079153841"/>
                    </a:ext>
                  </a:extLst>
                </a:gridCol>
              </a:tblGrid>
              <a:tr h="202281">
                <a:tc>
                  <a:txBody>
                    <a:bodyPr/>
                    <a:lstStyle/>
                    <a:p>
                      <a:pPr>
                        <a:lnSpc>
                          <a:spcPct val="115000"/>
                        </a:lnSpc>
                        <a:spcAft>
                          <a:spcPts val="800"/>
                        </a:spcAft>
                        <a:buNone/>
                      </a:pPr>
                      <a:r>
                        <a:rPr lang="es-ES" sz="1050" kern="100">
                          <a:effectLst/>
                        </a:rPr>
                        <a:t>Nombre común</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Grupo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Qué pueden causar</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Qué hacer si te pican o muerden</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2285141013"/>
                  </a:ext>
                </a:extLst>
              </a:tr>
              <a:tr h="415449">
                <a:tc>
                  <a:txBody>
                    <a:bodyPr/>
                    <a:lstStyle/>
                    <a:p>
                      <a:pPr>
                        <a:lnSpc>
                          <a:spcPct val="115000"/>
                        </a:lnSpc>
                        <a:spcAft>
                          <a:spcPts val="800"/>
                        </a:spcAft>
                        <a:buNone/>
                      </a:pPr>
                      <a:r>
                        <a:rPr lang="es-ES" sz="1050" kern="100">
                          <a:effectLst/>
                        </a:rPr>
                        <a:t>Mosquito común</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Díptero</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Picor, hinchazón. Algunas especies pueden transmitir virus (muy raro en España).</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Lavar con agua y jabón. No rascar. Si hay reacción fuerte, aplicar hielo o crema antihistamínica.</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2293085329"/>
                  </a:ext>
                </a:extLst>
              </a:tr>
              <a:tr h="415449">
                <a:tc>
                  <a:txBody>
                    <a:bodyPr/>
                    <a:lstStyle/>
                    <a:p>
                      <a:pPr>
                        <a:lnSpc>
                          <a:spcPct val="115000"/>
                        </a:lnSpc>
                        <a:spcAft>
                          <a:spcPts val="800"/>
                        </a:spcAft>
                        <a:buNone/>
                      </a:pPr>
                      <a:r>
                        <a:rPr lang="es-ES" sz="1050" kern="100">
                          <a:effectLst/>
                        </a:rPr>
                        <a:t>Mosquito tigre</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Díptero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Picaduras más dolorosas, mayor picor e inflamación.</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Igual que el anterior. Evitar zonas húmedas al amanecer y atardecer. Usar repelente.</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612529455"/>
                  </a:ext>
                </a:extLst>
              </a:tr>
              <a:tr h="628617">
                <a:tc>
                  <a:txBody>
                    <a:bodyPr/>
                    <a:lstStyle/>
                    <a:p>
                      <a:pPr>
                        <a:lnSpc>
                          <a:spcPct val="115000"/>
                        </a:lnSpc>
                        <a:spcAft>
                          <a:spcPts val="800"/>
                        </a:spcAft>
                        <a:buNone/>
                      </a:pPr>
                      <a:r>
                        <a:rPr lang="es-ES" sz="1050" kern="100">
                          <a:effectLst/>
                        </a:rPr>
                        <a:t>Avispas / Abejas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Himenópteros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Dolor agudo, hinchazón. Riesgo de reacción alérgica grave en personas sensibles.</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Retirar el aguijón (si lo hay), aplicar frío. Si hay dificultad para respirar o hinchazón generalizada, acudir rápidamente al médico.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300402709"/>
                  </a:ext>
                </a:extLst>
              </a:tr>
              <a:tr h="466428">
                <a:tc>
                  <a:txBody>
                    <a:bodyPr/>
                    <a:lstStyle/>
                    <a:p>
                      <a:pPr>
                        <a:lnSpc>
                          <a:spcPct val="115000"/>
                        </a:lnSpc>
                        <a:spcAft>
                          <a:spcPts val="800"/>
                        </a:spcAft>
                        <a:buNone/>
                      </a:pPr>
                      <a:r>
                        <a:rPr lang="es-ES" sz="1050" kern="100">
                          <a:effectLst/>
                        </a:rPr>
                        <a:t>Araña violinista</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Arácnido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Mordedura poco frecuente, pero puede causar necrosis localizada.</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Lavar con agua y jabón. Observar evolución. Si hay ampolla o herida grave, acudir al centro de salud.</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2493351352"/>
                  </a:ext>
                </a:extLst>
              </a:tr>
              <a:tr h="628617">
                <a:tc>
                  <a:txBody>
                    <a:bodyPr/>
                    <a:lstStyle/>
                    <a:p>
                      <a:pPr>
                        <a:lnSpc>
                          <a:spcPct val="115000"/>
                        </a:lnSpc>
                        <a:spcAft>
                          <a:spcPts val="800"/>
                        </a:spcAft>
                        <a:buNone/>
                      </a:pPr>
                      <a:r>
                        <a:rPr lang="es-ES" sz="1050" kern="100" dirty="0">
                          <a:effectLst/>
                        </a:rPr>
                        <a:t>Viuda negra mediterránea</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Arácnido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Mordedura rara. Dolor local, en algunos casos puede afectar a músculos.</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Acudir al médico si se sospecha la picadura. Normalmente no requiere antídoto, pero puede necesitar control.</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3525030281"/>
                  </a:ext>
                </a:extLst>
              </a:tr>
              <a:tr h="841785">
                <a:tc>
                  <a:txBody>
                    <a:bodyPr/>
                    <a:lstStyle/>
                    <a:p>
                      <a:pPr>
                        <a:lnSpc>
                          <a:spcPct val="115000"/>
                        </a:lnSpc>
                        <a:spcAft>
                          <a:spcPts val="800"/>
                        </a:spcAft>
                        <a:buNone/>
                      </a:pPr>
                      <a:r>
                        <a:rPr lang="es-ES" sz="1050" kern="100">
                          <a:effectLst/>
                        </a:rPr>
                        <a:t>Garrapatas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Arácnido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Pueden transmitir enfermedades como la fiebre botonosa o la enfermedad de Lyme.</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Retirar con pinzas (no girar ni apretar), desinfectar. Guardarla en un tarro con un algodón húmedo. Observar si sale sarpullido o fiebre en días posteriores. Consultar al médico si es así y llevar la garrapata.</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1963800158"/>
                  </a:ext>
                </a:extLst>
              </a:tr>
              <a:tr h="628617">
                <a:tc>
                  <a:txBody>
                    <a:bodyPr/>
                    <a:lstStyle/>
                    <a:p>
                      <a:pPr>
                        <a:lnSpc>
                          <a:spcPct val="115000"/>
                        </a:lnSpc>
                        <a:spcAft>
                          <a:spcPts val="800"/>
                        </a:spcAft>
                        <a:buNone/>
                      </a:pPr>
                      <a:r>
                        <a:rPr lang="es-ES" sz="1050" kern="100">
                          <a:effectLst/>
                        </a:rPr>
                        <a:t>Procesionaria del pino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Oruga (Lepidóptero)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Sus pelos son muy urticantes, pueden dañar piel, ojos y causar reacciones graves.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No tocarlas. Alejar mascotas. Si hay contacto, lavar la zona con agua abundante y acudir al centro médico si hay reacción fuerte o dificultad respiratoria.</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3788153886"/>
                  </a:ext>
                </a:extLst>
              </a:tr>
              <a:tr h="415449">
                <a:tc>
                  <a:txBody>
                    <a:bodyPr/>
                    <a:lstStyle/>
                    <a:p>
                      <a:pPr>
                        <a:lnSpc>
                          <a:spcPct val="115000"/>
                        </a:lnSpc>
                        <a:spcAft>
                          <a:spcPts val="800"/>
                        </a:spcAft>
                        <a:buNone/>
                      </a:pPr>
                      <a:r>
                        <a:rPr lang="es-ES" sz="1050" kern="100">
                          <a:effectLst/>
                        </a:rPr>
                        <a:t>Escorpión amarillo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Arácnido</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Dolor local agudo, raramente grave en España.</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Aplicar frío local. Observar. Si hay dolor intenso o síntomas generales, acudir a urgencias.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2495409060"/>
                  </a:ext>
                </a:extLst>
              </a:tr>
              <a:tr h="702678">
                <a:tc>
                  <a:txBody>
                    <a:bodyPr/>
                    <a:lstStyle/>
                    <a:p>
                      <a:pPr>
                        <a:lnSpc>
                          <a:spcPct val="115000"/>
                        </a:lnSpc>
                        <a:spcAft>
                          <a:spcPts val="800"/>
                        </a:spcAft>
                        <a:buNone/>
                      </a:pPr>
                      <a:r>
                        <a:rPr lang="es-ES" sz="1050" kern="100">
                          <a:effectLst/>
                        </a:rPr>
                        <a:t>Escolopendras / Ciempiés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Miriápodos</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a:effectLst/>
                        </a:rPr>
                        <a:t>Mordedura dolorosa. Pueden causar hinchazón y ardor. En raros casos, reacción alérgica.</a:t>
                      </a:r>
                      <a:endParaRPr lang="es-ES" sz="1050" kern="10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tc>
                  <a:txBody>
                    <a:bodyPr/>
                    <a:lstStyle/>
                    <a:p>
                      <a:pPr>
                        <a:lnSpc>
                          <a:spcPct val="115000"/>
                        </a:lnSpc>
                        <a:spcAft>
                          <a:spcPts val="800"/>
                        </a:spcAft>
                        <a:buNone/>
                      </a:pPr>
                      <a:r>
                        <a:rPr lang="es-ES" sz="1050" kern="100" dirty="0">
                          <a:effectLst/>
                        </a:rPr>
                        <a:t>No manipular. Si muerden, lavar con agua y jabón, aplicar frío y observar. Si hay mucha inflamación, fiebre o dolor persistente, acudir al centro de salud.</a:t>
                      </a:r>
                      <a:endParaRPr lang="es-ES" sz="1050" kern="100" dirty="0">
                        <a:effectLst/>
                        <a:latin typeface="Aptos" panose="020B0004020202020204" pitchFamily="34" charset="0"/>
                        <a:ea typeface="Aptos" panose="020B0004020202020204" pitchFamily="34" charset="0"/>
                        <a:cs typeface="Times New Roman" panose="02020603050405020304" pitchFamily="18" charset="0"/>
                      </a:endParaRPr>
                    </a:p>
                  </a:txBody>
                  <a:tcPr marL="36275" marR="36275" marT="0" marB="0"/>
                </a:tc>
                <a:extLst>
                  <a:ext uri="{0D108BD9-81ED-4DB2-BD59-A6C34878D82A}">
                    <a16:rowId xmlns:a16="http://schemas.microsoft.com/office/drawing/2014/main" val="1681659740"/>
                  </a:ext>
                </a:extLst>
              </a:tr>
            </a:tbl>
          </a:graphicData>
        </a:graphic>
      </p:graphicFrame>
    </p:spTree>
    <p:extLst>
      <p:ext uri="{BB962C8B-B14F-4D97-AF65-F5344CB8AC3E}">
        <p14:creationId xmlns:p14="http://schemas.microsoft.com/office/powerpoint/2010/main" val="15037816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FD9C0-64C2-603D-3EC6-68592004FB16}"/>
            </a:ext>
          </a:extLst>
        </p:cNvPr>
        <p:cNvGrpSpPr/>
        <p:nvPr/>
      </p:nvGrpSpPr>
      <p:grpSpPr>
        <a:xfrm>
          <a:off x="0" y="0"/>
          <a:ext cx="0" cy="0"/>
          <a:chOff x="0" y="0"/>
          <a:chExt cx="0" cy="0"/>
        </a:xfrm>
      </p:grpSpPr>
      <p:pic>
        <p:nvPicPr>
          <p:cNvPr id="1028" name="Picture 4">
            <a:extLst>
              <a:ext uri="{FF2B5EF4-FFF2-40B4-BE49-F238E27FC236}">
                <a16:creationId xmlns:a16="http://schemas.microsoft.com/office/drawing/2014/main" id="{560DB883-167B-CBAE-B73C-ABC8B77A156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650" t="2895"/>
          <a:stretch/>
        </p:blipFill>
        <p:spPr bwMode="auto">
          <a:xfrm>
            <a:off x="4152900" y="3167910"/>
            <a:ext cx="4991099" cy="376629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descr="Un insecto en una rama&#10;&#10;El contenido generado por IA puede ser incorrecto.">
            <a:extLst>
              <a:ext uri="{FF2B5EF4-FFF2-40B4-BE49-F238E27FC236}">
                <a16:creationId xmlns:a16="http://schemas.microsoft.com/office/drawing/2014/main" id="{833D884C-F546-132E-B31F-B34DCD83DA89}"/>
              </a:ext>
            </a:extLst>
          </p:cNvPr>
          <p:cNvPicPr>
            <a:picLocks noChangeAspect="1"/>
          </p:cNvPicPr>
          <p:nvPr/>
        </p:nvPicPr>
        <p:blipFill rotWithShape="1">
          <a:blip r:embed="rId3">
            <a:extLst>
              <a:ext uri="{28A0092B-C50C-407E-A947-70E740481C1C}">
                <a14:useLocalDpi xmlns:a14="http://schemas.microsoft.com/office/drawing/2010/main" val="0"/>
              </a:ext>
            </a:extLst>
          </a:blip>
          <a:srcRect l="22243" r="23593"/>
          <a:stretch/>
        </p:blipFill>
        <p:spPr bwMode="auto">
          <a:xfrm rot="5400000">
            <a:off x="715857" y="-715858"/>
            <a:ext cx="3721311" cy="5153029"/>
          </a:xfrm>
          <a:prstGeom prst="rect">
            <a:avLst/>
          </a:prstGeom>
          <a:noFill/>
          <a:ln>
            <a:noFill/>
          </a:ln>
          <a:extLst>
            <a:ext uri="{53640926-AAD7-44D8-BBD7-CCE9431645EC}">
              <a14:shadowObscured xmlns:a14="http://schemas.microsoft.com/office/drawing/2010/main"/>
            </a:ext>
          </a:extLst>
        </p:spPr>
      </p:pic>
      <p:sp>
        <p:nvSpPr>
          <p:cNvPr id="2" name="Título 1">
            <a:extLst>
              <a:ext uri="{FF2B5EF4-FFF2-40B4-BE49-F238E27FC236}">
                <a16:creationId xmlns:a16="http://schemas.microsoft.com/office/drawing/2014/main" id="{DCA23C91-9445-DC03-A3A9-22903E0836A8}"/>
              </a:ext>
            </a:extLst>
          </p:cNvPr>
          <p:cNvSpPr>
            <a:spLocks noGrp="1"/>
          </p:cNvSpPr>
          <p:nvPr>
            <p:ph type="title"/>
          </p:nvPr>
        </p:nvSpPr>
        <p:spPr>
          <a:xfrm>
            <a:off x="5461941" y="0"/>
            <a:ext cx="3743325" cy="1143000"/>
          </a:xfrm>
        </p:spPr>
        <p:txBody>
          <a:bodyPr>
            <a:normAutofit/>
          </a:bodyPr>
          <a:lstStyle/>
          <a:p>
            <a:r>
              <a:rPr lang="es-ES" sz="3200" dirty="0"/>
              <a:t>MOSQUITO COMÚN</a:t>
            </a:r>
          </a:p>
        </p:txBody>
      </p:sp>
      <p:sp>
        <p:nvSpPr>
          <p:cNvPr id="3" name="Título 1">
            <a:extLst>
              <a:ext uri="{FF2B5EF4-FFF2-40B4-BE49-F238E27FC236}">
                <a16:creationId xmlns:a16="http://schemas.microsoft.com/office/drawing/2014/main" id="{420CF43E-CB48-1262-042D-FDBFFB30CA77}"/>
              </a:ext>
            </a:extLst>
          </p:cNvPr>
          <p:cNvSpPr txBox="1">
            <a:spLocks/>
          </p:cNvSpPr>
          <p:nvPr/>
        </p:nvSpPr>
        <p:spPr>
          <a:xfrm>
            <a:off x="580378" y="5703888"/>
            <a:ext cx="3743325"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3200" dirty="0"/>
              <a:t>MOSQUITO TIGRE</a:t>
            </a:r>
          </a:p>
        </p:txBody>
      </p:sp>
    </p:spTree>
    <p:extLst>
      <p:ext uri="{BB962C8B-B14F-4D97-AF65-F5344CB8AC3E}">
        <p14:creationId xmlns:p14="http://schemas.microsoft.com/office/powerpoint/2010/main" val="13924548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BB2AC-D174-5609-0D99-B306C35EB004}"/>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93F4035-0C77-CC77-D804-2B9C77CFFF70}"/>
              </a:ext>
            </a:extLst>
          </p:cNvPr>
          <p:cNvSpPr>
            <a:spLocks noGrp="1"/>
          </p:cNvSpPr>
          <p:nvPr>
            <p:ph type="title"/>
          </p:nvPr>
        </p:nvSpPr>
        <p:spPr>
          <a:xfrm>
            <a:off x="5461941" y="0"/>
            <a:ext cx="3743325" cy="1143000"/>
          </a:xfrm>
        </p:spPr>
        <p:txBody>
          <a:bodyPr>
            <a:normAutofit/>
          </a:bodyPr>
          <a:lstStyle/>
          <a:p>
            <a:r>
              <a:rPr lang="es-ES" sz="3200" dirty="0"/>
              <a:t>ABEJA</a:t>
            </a:r>
          </a:p>
        </p:txBody>
      </p:sp>
      <p:sp>
        <p:nvSpPr>
          <p:cNvPr id="3" name="Título 1">
            <a:extLst>
              <a:ext uri="{FF2B5EF4-FFF2-40B4-BE49-F238E27FC236}">
                <a16:creationId xmlns:a16="http://schemas.microsoft.com/office/drawing/2014/main" id="{E67B7F1B-D255-6AF2-5B25-1457E6E10B5E}"/>
              </a:ext>
            </a:extLst>
          </p:cNvPr>
          <p:cNvSpPr txBox="1">
            <a:spLocks/>
          </p:cNvSpPr>
          <p:nvPr/>
        </p:nvSpPr>
        <p:spPr>
          <a:xfrm>
            <a:off x="580378" y="5703888"/>
            <a:ext cx="3743325"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3200" dirty="0"/>
              <a:t>AVISPA</a:t>
            </a:r>
          </a:p>
        </p:txBody>
      </p:sp>
      <p:pic>
        <p:nvPicPr>
          <p:cNvPr id="2050" name="Picture 2">
            <a:extLst>
              <a:ext uri="{FF2B5EF4-FFF2-40B4-BE49-F238E27FC236}">
                <a16:creationId xmlns:a16="http://schemas.microsoft.com/office/drawing/2014/main" id="{EE5E7C8C-8A31-59A3-7CFE-007E48649F5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932" r="6302" b="10049"/>
          <a:stretch/>
        </p:blipFill>
        <p:spPr bwMode="auto">
          <a:xfrm>
            <a:off x="0" y="11112"/>
            <a:ext cx="6489821" cy="341788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DFF272D0-9858-884B-3B82-A3F56827C5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4405" y="3038475"/>
            <a:ext cx="5340861" cy="381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9590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27C2F6-1A11-C651-0C04-4643084CED8A}"/>
            </a:ext>
          </a:extLst>
        </p:cNvPr>
        <p:cNvGrpSpPr/>
        <p:nvPr/>
      </p:nvGrpSpPr>
      <p:grpSpPr>
        <a:xfrm>
          <a:off x="0" y="0"/>
          <a:ext cx="0" cy="0"/>
          <a:chOff x="0" y="0"/>
          <a:chExt cx="0" cy="0"/>
        </a:xfrm>
      </p:grpSpPr>
      <p:sp useBgFill="1">
        <p:nvSpPr>
          <p:cNvPr id="25" name="Rectangle 16">
            <a:extLst>
              <a:ext uri="{FF2B5EF4-FFF2-40B4-BE49-F238E27FC236}">
                <a16:creationId xmlns:a16="http://schemas.microsoft.com/office/drawing/2014/main" id="{F0087D53-9295-4463-AAE4-D5C626046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1">
            <a:extLst>
              <a:ext uri="{FF2B5EF4-FFF2-40B4-BE49-F238E27FC236}">
                <a16:creationId xmlns:a16="http://schemas.microsoft.com/office/drawing/2014/main" id="{1D07CC7D-A3C6-58A8-F91F-882B72615668}"/>
              </a:ext>
            </a:extLst>
          </p:cNvPr>
          <p:cNvSpPr>
            <a:spLocks noGrp="1"/>
          </p:cNvSpPr>
          <p:nvPr>
            <p:ph type="title"/>
          </p:nvPr>
        </p:nvSpPr>
        <p:spPr>
          <a:xfrm>
            <a:off x="417241" y="5459557"/>
            <a:ext cx="8182230" cy="1065836"/>
          </a:xfrm>
        </p:spPr>
        <p:txBody>
          <a:bodyPr vert="horz" lIns="91440" tIns="45720" rIns="91440" bIns="45720" rtlCol="0" anchor="ctr">
            <a:noAutofit/>
          </a:bodyPr>
          <a:lstStyle/>
          <a:p>
            <a:pPr defTabSz="914400">
              <a:lnSpc>
                <a:spcPct val="90000"/>
              </a:lnSpc>
            </a:pPr>
            <a:r>
              <a:rPr lang="en-US" sz="4000" dirty="0"/>
              <a:t>VIUDA NEGRA Y ARAÑA VIOLINISTA</a:t>
            </a:r>
          </a:p>
        </p:txBody>
      </p:sp>
      <p:pic>
        <p:nvPicPr>
          <p:cNvPr id="4" name="Imagen 3" descr="Una rama con hojas&#10;&#10;El contenido generado por IA puede ser incorrecto.">
            <a:extLst>
              <a:ext uri="{FF2B5EF4-FFF2-40B4-BE49-F238E27FC236}">
                <a16:creationId xmlns:a16="http://schemas.microsoft.com/office/drawing/2014/main" id="{210B0464-0191-741C-61C5-7EBF62C962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0" y="-101417"/>
            <a:ext cx="4572000" cy="4618183"/>
          </a:xfrm>
          <a:prstGeom prst="rect">
            <a:avLst/>
          </a:prstGeom>
          <a:noFill/>
        </p:spPr>
      </p:pic>
      <p:pic>
        <p:nvPicPr>
          <p:cNvPr id="2" name="Imagen 1" descr="Una flor blanca&#10;&#10;El contenido generado por IA puede ser incorrecto.">
            <a:extLst>
              <a:ext uri="{FF2B5EF4-FFF2-40B4-BE49-F238E27FC236}">
                <a16:creationId xmlns:a16="http://schemas.microsoft.com/office/drawing/2014/main" id="{11ADE7BE-5C60-0AC7-0274-AC5B54E7FEE9}"/>
              </a:ext>
            </a:extLst>
          </p:cNvPr>
          <p:cNvPicPr>
            <a:picLocks noChangeAspect="1"/>
          </p:cNvPicPr>
          <p:nvPr/>
        </p:nvPicPr>
        <p:blipFill>
          <a:blip r:embed="rId3">
            <a:extLst>
              <a:ext uri="{28A0092B-C50C-407E-A947-70E740481C1C}">
                <a14:useLocalDpi xmlns:a14="http://schemas.microsoft.com/office/drawing/2010/main" val="0"/>
              </a:ext>
            </a:extLst>
          </a:blip>
          <a:stretch/>
        </p:blipFill>
        <p:spPr bwMode="auto">
          <a:xfrm>
            <a:off x="4572001" y="688657"/>
            <a:ext cx="4509262" cy="3381946"/>
          </a:xfrm>
          <a:prstGeom prst="rect">
            <a:avLst/>
          </a:prstGeom>
          <a:noFill/>
        </p:spPr>
      </p:pic>
      <p:sp>
        <p:nvSpPr>
          <p:cNvPr id="26"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7560" y="5594358"/>
            <a:ext cx="2468880" cy="18288"/>
          </a:xfrm>
          <a:custGeom>
            <a:avLst/>
            <a:gdLst>
              <a:gd name="connsiteX0" fmla="*/ 0 w 2468880"/>
              <a:gd name="connsiteY0" fmla="*/ 0 h 18288"/>
              <a:gd name="connsiteX1" fmla="*/ 592531 w 2468880"/>
              <a:gd name="connsiteY1" fmla="*/ 0 h 18288"/>
              <a:gd name="connsiteX2" fmla="*/ 1160374 w 2468880"/>
              <a:gd name="connsiteY2" fmla="*/ 0 h 18288"/>
              <a:gd name="connsiteX3" fmla="*/ 1728216 w 2468880"/>
              <a:gd name="connsiteY3" fmla="*/ 0 h 18288"/>
              <a:gd name="connsiteX4" fmla="*/ 2468880 w 2468880"/>
              <a:gd name="connsiteY4" fmla="*/ 0 h 18288"/>
              <a:gd name="connsiteX5" fmla="*/ 2468880 w 2468880"/>
              <a:gd name="connsiteY5" fmla="*/ 18288 h 18288"/>
              <a:gd name="connsiteX6" fmla="*/ 1802282 w 2468880"/>
              <a:gd name="connsiteY6" fmla="*/ 18288 h 18288"/>
              <a:gd name="connsiteX7" fmla="*/ 1209751 w 2468880"/>
              <a:gd name="connsiteY7" fmla="*/ 18288 h 18288"/>
              <a:gd name="connsiteX8" fmla="*/ 641909 w 2468880"/>
              <a:gd name="connsiteY8" fmla="*/ 18288 h 18288"/>
              <a:gd name="connsiteX9" fmla="*/ 0 w 2468880"/>
              <a:gd name="connsiteY9" fmla="*/ 18288 h 18288"/>
              <a:gd name="connsiteX10" fmla="*/ 0 w 246888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8880" h="18288" fill="none" extrusionOk="0">
                <a:moveTo>
                  <a:pt x="0" y="0"/>
                </a:moveTo>
                <a:cubicBezTo>
                  <a:pt x="171523" y="-1510"/>
                  <a:pt x="416079" y="20036"/>
                  <a:pt x="592531" y="0"/>
                </a:cubicBezTo>
                <a:cubicBezTo>
                  <a:pt x="768983" y="-20036"/>
                  <a:pt x="878305" y="13110"/>
                  <a:pt x="1160374" y="0"/>
                </a:cubicBezTo>
                <a:cubicBezTo>
                  <a:pt x="1442443" y="-13110"/>
                  <a:pt x="1612108" y="24695"/>
                  <a:pt x="1728216" y="0"/>
                </a:cubicBezTo>
                <a:cubicBezTo>
                  <a:pt x="1844324" y="-24695"/>
                  <a:pt x="2271040" y="20667"/>
                  <a:pt x="2468880" y="0"/>
                </a:cubicBezTo>
                <a:cubicBezTo>
                  <a:pt x="2468302" y="4771"/>
                  <a:pt x="2469633" y="12323"/>
                  <a:pt x="2468880" y="18288"/>
                </a:cubicBezTo>
                <a:cubicBezTo>
                  <a:pt x="2229297" y="-14659"/>
                  <a:pt x="2066775" y="30253"/>
                  <a:pt x="1802282" y="18288"/>
                </a:cubicBezTo>
                <a:cubicBezTo>
                  <a:pt x="1537789" y="6323"/>
                  <a:pt x="1379930" y="22266"/>
                  <a:pt x="1209751" y="18288"/>
                </a:cubicBezTo>
                <a:cubicBezTo>
                  <a:pt x="1039572" y="14310"/>
                  <a:pt x="837025" y="12850"/>
                  <a:pt x="641909" y="18288"/>
                </a:cubicBezTo>
                <a:cubicBezTo>
                  <a:pt x="446793" y="23726"/>
                  <a:pt x="170561" y="18472"/>
                  <a:pt x="0" y="18288"/>
                </a:cubicBezTo>
                <a:cubicBezTo>
                  <a:pt x="841" y="12879"/>
                  <a:pt x="-726" y="3977"/>
                  <a:pt x="0" y="0"/>
                </a:cubicBezTo>
                <a:close/>
              </a:path>
              <a:path w="2468880" h="18288" stroke="0" extrusionOk="0">
                <a:moveTo>
                  <a:pt x="0" y="0"/>
                </a:moveTo>
                <a:cubicBezTo>
                  <a:pt x="190931" y="24910"/>
                  <a:pt x="333688" y="11559"/>
                  <a:pt x="567842" y="0"/>
                </a:cubicBezTo>
                <a:cubicBezTo>
                  <a:pt x="801996" y="-11559"/>
                  <a:pt x="939971" y="-5677"/>
                  <a:pt x="1234440" y="0"/>
                </a:cubicBezTo>
                <a:cubicBezTo>
                  <a:pt x="1528909" y="5677"/>
                  <a:pt x="1658539" y="5184"/>
                  <a:pt x="1777594" y="0"/>
                </a:cubicBezTo>
                <a:cubicBezTo>
                  <a:pt x="1896649" y="-5184"/>
                  <a:pt x="2186164" y="23915"/>
                  <a:pt x="2468880" y="0"/>
                </a:cubicBezTo>
                <a:cubicBezTo>
                  <a:pt x="2468266" y="8857"/>
                  <a:pt x="2469384" y="13619"/>
                  <a:pt x="2468880" y="18288"/>
                </a:cubicBezTo>
                <a:cubicBezTo>
                  <a:pt x="2271330" y="36599"/>
                  <a:pt x="2001027" y="31554"/>
                  <a:pt x="1876349" y="18288"/>
                </a:cubicBezTo>
                <a:cubicBezTo>
                  <a:pt x="1751671" y="5022"/>
                  <a:pt x="1364652" y="15063"/>
                  <a:pt x="1209751" y="18288"/>
                </a:cubicBezTo>
                <a:cubicBezTo>
                  <a:pt x="1054850" y="21513"/>
                  <a:pt x="748438" y="20074"/>
                  <a:pt x="617220" y="18288"/>
                </a:cubicBezTo>
                <a:cubicBezTo>
                  <a:pt x="486002" y="16502"/>
                  <a:pt x="237432" y="27200"/>
                  <a:pt x="0" y="18288"/>
                </a:cubicBezTo>
                <a:cubicBezTo>
                  <a:pt x="-487" y="10816"/>
                  <a:pt x="-839" y="6058"/>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902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59B90E-1782-EBBF-CB4C-DCA133849AD3}"/>
              </a:ext>
            </a:extLst>
          </p:cNvPr>
          <p:cNvSpPr>
            <a:spLocks noGrp="1"/>
          </p:cNvSpPr>
          <p:nvPr>
            <p:ph type="title"/>
          </p:nvPr>
        </p:nvSpPr>
        <p:spPr>
          <a:xfrm>
            <a:off x="409074" y="0"/>
            <a:ext cx="8181473" cy="656924"/>
          </a:xfrm>
        </p:spPr>
        <p:txBody>
          <a:bodyPr>
            <a:normAutofit fontScale="90000"/>
          </a:bodyPr>
          <a:lstStyle/>
          <a:p>
            <a:r>
              <a:rPr lang="es-ES" dirty="0"/>
              <a:t>¿En qué taxón coincidimos?</a:t>
            </a:r>
          </a:p>
        </p:txBody>
      </p:sp>
      <p:sp>
        <p:nvSpPr>
          <p:cNvPr id="4" name="Rounded Rectangle 3">
            <a:extLst>
              <a:ext uri="{FF2B5EF4-FFF2-40B4-BE49-F238E27FC236}">
                <a16:creationId xmlns:a16="http://schemas.microsoft.com/office/drawing/2014/main" id="{3163790E-3ADD-41D2-879C-4E210E6C21DD}"/>
              </a:ext>
            </a:extLst>
          </p:cNvPr>
          <p:cNvSpPr/>
          <p:nvPr/>
        </p:nvSpPr>
        <p:spPr>
          <a:xfrm>
            <a:off x="2083870" y="175661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Reino</a:t>
            </a:r>
          </a:p>
          <a:p>
            <a:pPr>
              <a:defRPr sz="1400"/>
            </a:pPr>
            <a:r>
              <a:rPr sz="1400" b="1">
                <a:solidFill>
                  <a:schemeClr val="tx1"/>
                </a:solidFill>
              </a:rPr>
              <a:t>Animalia</a:t>
            </a:r>
          </a:p>
        </p:txBody>
      </p:sp>
      <p:sp>
        <p:nvSpPr>
          <p:cNvPr id="6" name="Rounded Rectangle 5">
            <a:extLst>
              <a:ext uri="{FF2B5EF4-FFF2-40B4-BE49-F238E27FC236}">
                <a16:creationId xmlns:a16="http://schemas.microsoft.com/office/drawing/2014/main" id="{5CFE3B6B-074D-D548-9870-BB5FCE02BE97}"/>
              </a:ext>
            </a:extLst>
          </p:cNvPr>
          <p:cNvSpPr/>
          <p:nvPr/>
        </p:nvSpPr>
        <p:spPr>
          <a:xfrm>
            <a:off x="2083870" y="248813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Filo</a:t>
            </a:r>
          </a:p>
          <a:p>
            <a:pPr>
              <a:defRPr sz="1400"/>
            </a:pPr>
            <a:r>
              <a:rPr sz="1400" b="1">
                <a:solidFill>
                  <a:schemeClr val="tx1"/>
                </a:solidFill>
              </a:rPr>
              <a:t>Chordata</a:t>
            </a:r>
          </a:p>
        </p:txBody>
      </p:sp>
      <p:sp>
        <p:nvSpPr>
          <p:cNvPr id="8" name="Rounded Rectangle 7">
            <a:extLst>
              <a:ext uri="{FF2B5EF4-FFF2-40B4-BE49-F238E27FC236}">
                <a16:creationId xmlns:a16="http://schemas.microsoft.com/office/drawing/2014/main" id="{B2615C12-53C9-BDAD-4B0D-C5A2ABC63865}"/>
              </a:ext>
            </a:extLst>
          </p:cNvPr>
          <p:cNvSpPr/>
          <p:nvPr/>
        </p:nvSpPr>
        <p:spPr>
          <a:xfrm>
            <a:off x="2083870" y="321965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Clase</a:t>
            </a:r>
          </a:p>
          <a:p>
            <a:pPr>
              <a:defRPr sz="1400"/>
            </a:pPr>
            <a:r>
              <a:rPr sz="1400" b="1">
                <a:solidFill>
                  <a:schemeClr val="tx1"/>
                </a:solidFill>
              </a:rPr>
              <a:t>Mammalia</a:t>
            </a:r>
          </a:p>
        </p:txBody>
      </p:sp>
      <p:sp>
        <p:nvSpPr>
          <p:cNvPr id="10" name="Rounded Rectangle 9">
            <a:extLst>
              <a:ext uri="{FF2B5EF4-FFF2-40B4-BE49-F238E27FC236}">
                <a16:creationId xmlns:a16="http://schemas.microsoft.com/office/drawing/2014/main" id="{5FC749E0-EE3E-FE96-8AF0-7BF4189C9FE3}"/>
              </a:ext>
            </a:extLst>
          </p:cNvPr>
          <p:cNvSpPr/>
          <p:nvPr/>
        </p:nvSpPr>
        <p:spPr>
          <a:xfrm>
            <a:off x="2083870" y="395117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Orden</a:t>
            </a:r>
          </a:p>
          <a:p>
            <a:pPr>
              <a:defRPr sz="1400"/>
            </a:pPr>
            <a:r>
              <a:rPr sz="1400" b="1">
                <a:solidFill>
                  <a:schemeClr val="tx1"/>
                </a:solidFill>
              </a:rPr>
              <a:t>Primates</a:t>
            </a:r>
          </a:p>
        </p:txBody>
      </p:sp>
      <p:sp>
        <p:nvSpPr>
          <p:cNvPr id="12" name="Rounded Rectangle 11">
            <a:extLst>
              <a:ext uri="{FF2B5EF4-FFF2-40B4-BE49-F238E27FC236}">
                <a16:creationId xmlns:a16="http://schemas.microsoft.com/office/drawing/2014/main" id="{1BCCCD51-9B4F-EBCC-22D7-C76728E35805}"/>
              </a:ext>
            </a:extLst>
          </p:cNvPr>
          <p:cNvSpPr/>
          <p:nvPr/>
        </p:nvSpPr>
        <p:spPr>
          <a:xfrm>
            <a:off x="2083870" y="468269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Familia</a:t>
            </a:r>
          </a:p>
          <a:p>
            <a:pPr>
              <a:defRPr sz="1400"/>
            </a:pPr>
            <a:r>
              <a:rPr sz="1400" b="1">
                <a:solidFill>
                  <a:schemeClr val="tx1"/>
                </a:solidFill>
              </a:rPr>
              <a:t>Hominidae</a:t>
            </a:r>
          </a:p>
        </p:txBody>
      </p:sp>
      <p:sp>
        <p:nvSpPr>
          <p:cNvPr id="14" name="Rounded Rectangle 13">
            <a:extLst>
              <a:ext uri="{FF2B5EF4-FFF2-40B4-BE49-F238E27FC236}">
                <a16:creationId xmlns:a16="http://schemas.microsoft.com/office/drawing/2014/main" id="{27317B91-A61D-8422-B96F-707A2A6EC8BF}"/>
              </a:ext>
            </a:extLst>
          </p:cNvPr>
          <p:cNvSpPr/>
          <p:nvPr/>
        </p:nvSpPr>
        <p:spPr>
          <a:xfrm>
            <a:off x="2083870" y="541421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Género</a:t>
            </a:r>
          </a:p>
          <a:p>
            <a:pPr>
              <a:defRPr sz="1400"/>
            </a:pPr>
            <a:r>
              <a:rPr sz="1400" b="1">
                <a:solidFill>
                  <a:schemeClr val="tx1"/>
                </a:solidFill>
              </a:rPr>
              <a:t>Homo</a:t>
            </a:r>
          </a:p>
        </p:txBody>
      </p:sp>
      <p:sp>
        <p:nvSpPr>
          <p:cNvPr id="16" name="Rounded Rectangle 15">
            <a:extLst>
              <a:ext uri="{FF2B5EF4-FFF2-40B4-BE49-F238E27FC236}">
                <a16:creationId xmlns:a16="http://schemas.microsoft.com/office/drawing/2014/main" id="{2A8D5056-FF70-E816-5E25-6C5C923E63D3}"/>
              </a:ext>
            </a:extLst>
          </p:cNvPr>
          <p:cNvSpPr/>
          <p:nvPr/>
        </p:nvSpPr>
        <p:spPr>
          <a:xfrm>
            <a:off x="2083870" y="614573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Especie</a:t>
            </a:r>
          </a:p>
          <a:p>
            <a:pPr>
              <a:defRPr sz="1400"/>
            </a:pPr>
            <a:r>
              <a:rPr sz="1400" b="1">
                <a:solidFill>
                  <a:schemeClr val="tx1"/>
                </a:solidFill>
              </a:rPr>
              <a:t>Homo sapiens</a:t>
            </a:r>
          </a:p>
        </p:txBody>
      </p:sp>
      <p:pic>
        <p:nvPicPr>
          <p:cNvPr id="19" name="Picture 6">
            <a:extLst>
              <a:ext uri="{FF2B5EF4-FFF2-40B4-BE49-F238E27FC236}">
                <a16:creationId xmlns:a16="http://schemas.microsoft.com/office/drawing/2014/main" id="{4B51C8B9-99B2-F727-C369-D7BB2E0CAD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193" t="42550" r="72807" b="40047"/>
          <a:stretch/>
        </p:blipFill>
        <p:spPr bwMode="auto">
          <a:xfrm>
            <a:off x="2561691" y="570297"/>
            <a:ext cx="396363" cy="1034715"/>
          </a:xfrm>
          <a:prstGeom prst="rect">
            <a:avLst/>
          </a:prstGeom>
          <a:noFill/>
          <a:extLst>
            <a:ext uri="{909E8E84-426E-40DD-AFC4-6F175D3DCCD1}">
              <a14:hiddenFill xmlns:a14="http://schemas.microsoft.com/office/drawing/2010/main">
                <a:solidFill>
                  <a:srgbClr val="FFFFFF"/>
                </a:solidFill>
              </a14:hiddenFill>
            </a:ext>
          </a:extLst>
        </p:spPr>
      </p:pic>
      <p:sp>
        <p:nvSpPr>
          <p:cNvPr id="20" name="Rounded Rectangle 10">
            <a:extLst>
              <a:ext uri="{FF2B5EF4-FFF2-40B4-BE49-F238E27FC236}">
                <a16:creationId xmlns:a16="http://schemas.microsoft.com/office/drawing/2014/main" id="{27A408A2-E7E4-C7BF-5FBD-DD8125CAF977}"/>
              </a:ext>
            </a:extLst>
          </p:cNvPr>
          <p:cNvSpPr/>
          <p:nvPr/>
        </p:nvSpPr>
        <p:spPr>
          <a:xfrm>
            <a:off x="3965610" y="175661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dirty="0">
                <a:solidFill>
                  <a:schemeClr val="tx1"/>
                </a:solidFill>
              </a:rPr>
              <a:t>Reino</a:t>
            </a:r>
          </a:p>
          <a:p>
            <a:pPr>
              <a:defRPr sz="1100"/>
            </a:pPr>
            <a:r>
              <a:rPr sz="1600" b="1" dirty="0">
                <a:solidFill>
                  <a:schemeClr val="tx1"/>
                </a:solidFill>
              </a:rPr>
              <a:t>Animalia</a:t>
            </a:r>
          </a:p>
        </p:txBody>
      </p:sp>
      <p:sp>
        <p:nvSpPr>
          <p:cNvPr id="21" name="Rounded Rectangle 11">
            <a:extLst>
              <a:ext uri="{FF2B5EF4-FFF2-40B4-BE49-F238E27FC236}">
                <a16:creationId xmlns:a16="http://schemas.microsoft.com/office/drawing/2014/main" id="{0D70620C-F7BE-A70C-B0BD-00533817DD91}"/>
              </a:ext>
            </a:extLst>
          </p:cNvPr>
          <p:cNvSpPr/>
          <p:nvPr/>
        </p:nvSpPr>
        <p:spPr>
          <a:xfrm>
            <a:off x="3965606" y="2473693"/>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dirty="0">
                <a:solidFill>
                  <a:schemeClr val="tx1"/>
                </a:solidFill>
              </a:rPr>
              <a:t>Filo</a:t>
            </a:r>
          </a:p>
          <a:p>
            <a:pPr>
              <a:defRPr sz="1100"/>
            </a:pPr>
            <a:r>
              <a:rPr sz="1600" b="1" dirty="0">
                <a:solidFill>
                  <a:schemeClr val="tx1"/>
                </a:solidFill>
              </a:rPr>
              <a:t>Chordata</a:t>
            </a:r>
          </a:p>
        </p:txBody>
      </p:sp>
      <p:sp>
        <p:nvSpPr>
          <p:cNvPr id="22" name="Rounded Rectangle 12">
            <a:extLst>
              <a:ext uri="{FF2B5EF4-FFF2-40B4-BE49-F238E27FC236}">
                <a16:creationId xmlns:a16="http://schemas.microsoft.com/office/drawing/2014/main" id="{E4590ABE-38CE-0A9B-D4A2-449158EFA4AB}"/>
              </a:ext>
            </a:extLst>
          </p:cNvPr>
          <p:cNvSpPr/>
          <p:nvPr/>
        </p:nvSpPr>
        <p:spPr>
          <a:xfrm>
            <a:off x="3965607" y="3205213"/>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Clase</a:t>
            </a:r>
          </a:p>
          <a:p>
            <a:pPr>
              <a:defRPr sz="1100"/>
            </a:pPr>
            <a:r>
              <a:rPr sz="1600" b="1">
                <a:solidFill>
                  <a:schemeClr val="tx1"/>
                </a:solidFill>
              </a:rPr>
              <a:t>Mammalia</a:t>
            </a:r>
          </a:p>
        </p:txBody>
      </p:sp>
      <p:sp>
        <p:nvSpPr>
          <p:cNvPr id="23" name="Rounded Rectangle 13">
            <a:extLst>
              <a:ext uri="{FF2B5EF4-FFF2-40B4-BE49-F238E27FC236}">
                <a16:creationId xmlns:a16="http://schemas.microsoft.com/office/drawing/2014/main" id="{0BA11BAE-5460-2B87-3224-57C4447A343B}"/>
              </a:ext>
            </a:extLst>
          </p:cNvPr>
          <p:cNvSpPr/>
          <p:nvPr/>
        </p:nvSpPr>
        <p:spPr>
          <a:xfrm>
            <a:off x="3965610" y="3919887"/>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Orden</a:t>
            </a:r>
          </a:p>
          <a:p>
            <a:pPr>
              <a:defRPr sz="1100"/>
            </a:pPr>
            <a:r>
              <a:rPr sz="1600" b="1">
                <a:solidFill>
                  <a:schemeClr val="tx1"/>
                </a:solidFill>
              </a:rPr>
              <a:t>Artiodactyla</a:t>
            </a:r>
          </a:p>
        </p:txBody>
      </p:sp>
      <p:sp>
        <p:nvSpPr>
          <p:cNvPr id="24" name="Rounded Rectangle 14">
            <a:extLst>
              <a:ext uri="{FF2B5EF4-FFF2-40B4-BE49-F238E27FC236}">
                <a16:creationId xmlns:a16="http://schemas.microsoft.com/office/drawing/2014/main" id="{99ABF417-787D-A626-3BC6-032F894A36AE}"/>
              </a:ext>
            </a:extLst>
          </p:cNvPr>
          <p:cNvSpPr/>
          <p:nvPr/>
        </p:nvSpPr>
        <p:spPr>
          <a:xfrm>
            <a:off x="3965608" y="468269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Familia</a:t>
            </a:r>
          </a:p>
          <a:p>
            <a:pPr>
              <a:defRPr sz="1100"/>
            </a:pPr>
            <a:r>
              <a:rPr sz="1600" b="1">
                <a:solidFill>
                  <a:schemeClr val="tx1"/>
                </a:solidFill>
              </a:rPr>
              <a:t>Bovidae</a:t>
            </a:r>
          </a:p>
        </p:txBody>
      </p:sp>
      <p:sp>
        <p:nvSpPr>
          <p:cNvPr id="25" name="Rounded Rectangle 15">
            <a:extLst>
              <a:ext uri="{FF2B5EF4-FFF2-40B4-BE49-F238E27FC236}">
                <a16:creationId xmlns:a16="http://schemas.microsoft.com/office/drawing/2014/main" id="{E8955E0F-1B04-D002-8952-63FEB9EAC271}"/>
              </a:ext>
            </a:extLst>
          </p:cNvPr>
          <p:cNvSpPr/>
          <p:nvPr/>
        </p:nvSpPr>
        <p:spPr>
          <a:xfrm>
            <a:off x="3965610" y="541421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Género</a:t>
            </a:r>
          </a:p>
          <a:p>
            <a:pPr>
              <a:defRPr sz="1100"/>
            </a:pPr>
            <a:r>
              <a:rPr sz="1600" b="1">
                <a:solidFill>
                  <a:schemeClr val="tx1"/>
                </a:solidFill>
              </a:rPr>
              <a:t>Bos</a:t>
            </a:r>
          </a:p>
        </p:txBody>
      </p:sp>
      <p:sp>
        <p:nvSpPr>
          <p:cNvPr id="26" name="Rounded Rectangle 16">
            <a:extLst>
              <a:ext uri="{FF2B5EF4-FFF2-40B4-BE49-F238E27FC236}">
                <a16:creationId xmlns:a16="http://schemas.microsoft.com/office/drawing/2014/main" id="{C456221D-7514-4860-470E-1D2036A9E2B1}"/>
              </a:ext>
            </a:extLst>
          </p:cNvPr>
          <p:cNvSpPr/>
          <p:nvPr/>
        </p:nvSpPr>
        <p:spPr>
          <a:xfrm>
            <a:off x="3965609" y="614573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Especie</a:t>
            </a:r>
          </a:p>
          <a:p>
            <a:pPr>
              <a:defRPr sz="1100"/>
            </a:pPr>
            <a:r>
              <a:rPr sz="1600" b="1">
                <a:solidFill>
                  <a:schemeClr val="tx1"/>
                </a:solidFill>
              </a:rPr>
              <a:t>Bos taurus</a:t>
            </a:r>
          </a:p>
        </p:txBody>
      </p:sp>
      <p:pic>
        <p:nvPicPr>
          <p:cNvPr id="1034" name="Picture 10" descr="Imagen generada">
            <a:extLst>
              <a:ext uri="{FF2B5EF4-FFF2-40B4-BE49-F238E27FC236}">
                <a16:creationId xmlns:a16="http://schemas.microsoft.com/office/drawing/2014/main" id="{345A07E0-2A11-A3E2-C2FF-E62301E8752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032971" y="454793"/>
            <a:ext cx="1371599" cy="137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0886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Imagen que contiene animal, aire&#10;&#10;El contenido generado por IA puede ser incorrecto.">
            <a:extLst>
              <a:ext uri="{FF2B5EF4-FFF2-40B4-BE49-F238E27FC236}">
                <a16:creationId xmlns:a16="http://schemas.microsoft.com/office/drawing/2014/main" id="{022FBCE2-86B7-6EA6-26F8-2223BDF91BEA}"/>
              </a:ext>
            </a:extLst>
          </p:cNvPr>
          <p:cNvPicPr>
            <a:picLocks noChangeAspect="1"/>
          </p:cNvPicPr>
          <p:nvPr/>
        </p:nvPicPr>
        <p:blipFill rotWithShape="1">
          <a:blip r:embed="rId2"/>
          <a:srcRect t="5153" b="5287"/>
          <a:stretch/>
        </p:blipFill>
        <p:spPr bwMode="auto">
          <a:xfrm>
            <a:off x="333189" y="200025"/>
            <a:ext cx="6953436" cy="4671879"/>
          </a:xfrm>
          <a:prstGeom prst="rect">
            <a:avLst/>
          </a:prstGeom>
          <a:ln>
            <a:noFill/>
          </a:ln>
          <a:extLst>
            <a:ext uri="{53640926-AAD7-44D8-BBD7-CCE9431645EC}">
              <a14:shadowObscured xmlns:a14="http://schemas.microsoft.com/office/drawing/2010/main"/>
            </a:ext>
          </a:extLst>
        </p:spPr>
      </p:pic>
      <p:pic>
        <p:nvPicPr>
          <p:cNvPr id="8" name="Imagen 7" descr="Un dibujo de una persona&#10;&#10;El contenido generado por IA puede ser incorrecto.">
            <a:extLst>
              <a:ext uri="{FF2B5EF4-FFF2-40B4-BE49-F238E27FC236}">
                <a16:creationId xmlns:a16="http://schemas.microsoft.com/office/drawing/2014/main" id="{F14691E1-317E-6213-1995-67FCE28B32AD}"/>
              </a:ext>
            </a:extLst>
          </p:cNvPr>
          <p:cNvPicPr>
            <a:picLocks noChangeAspect="1"/>
          </p:cNvPicPr>
          <p:nvPr/>
        </p:nvPicPr>
        <p:blipFill>
          <a:blip r:embed="rId3"/>
          <a:stretch>
            <a:fillRect/>
          </a:stretch>
        </p:blipFill>
        <p:spPr>
          <a:xfrm>
            <a:off x="5945977" y="5000625"/>
            <a:ext cx="3359948" cy="1857375"/>
          </a:xfrm>
          <a:prstGeom prst="rect">
            <a:avLst/>
          </a:prstGeom>
        </p:spPr>
      </p:pic>
      <p:sp>
        <p:nvSpPr>
          <p:cNvPr id="9" name="Título 1">
            <a:extLst>
              <a:ext uri="{FF2B5EF4-FFF2-40B4-BE49-F238E27FC236}">
                <a16:creationId xmlns:a16="http://schemas.microsoft.com/office/drawing/2014/main" id="{A8629257-9899-6539-DC65-00BCA91F7686}"/>
              </a:ext>
            </a:extLst>
          </p:cNvPr>
          <p:cNvSpPr txBox="1">
            <a:spLocks/>
          </p:cNvSpPr>
          <p:nvPr/>
        </p:nvSpPr>
        <p:spPr>
          <a:xfrm>
            <a:off x="2352028" y="5619750"/>
            <a:ext cx="3743325"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2000" b="1" dirty="0"/>
              <a:t>CÓMO QUITAR UNA GARRAPATA</a:t>
            </a:r>
            <a:r>
              <a:rPr lang="es-ES" sz="2000" dirty="0"/>
              <a:t>: PINZAS Y TIRAR DE LA CABEZA DE MODO PERPENDICULAR A LA PIEL</a:t>
            </a:r>
          </a:p>
        </p:txBody>
      </p:sp>
    </p:spTree>
    <p:extLst>
      <p:ext uri="{BB962C8B-B14F-4D97-AF65-F5344CB8AC3E}">
        <p14:creationId xmlns:p14="http://schemas.microsoft.com/office/powerpoint/2010/main" val="36228187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C2D180-F453-89CF-75C6-4EC36F4ABED7}"/>
            </a:ext>
          </a:extLst>
        </p:cNvPr>
        <p:cNvGrpSpPr/>
        <p:nvPr/>
      </p:nvGrpSpPr>
      <p:grpSpPr>
        <a:xfrm>
          <a:off x="0" y="0"/>
          <a:ext cx="0" cy="0"/>
          <a:chOff x="0" y="0"/>
          <a:chExt cx="0" cy="0"/>
        </a:xfrm>
      </p:grpSpPr>
      <p:pic>
        <p:nvPicPr>
          <p:cNvPr id="3" name="Imagen 2" descr="Animal con la boca abierta&#10;&#10;El contenido generado por IA puede ser incorrecto.">
            <a:extLst>
              <a:ext uri="{FF2B5EF4-FFF2-40B4-BE49-F238E27FC236}">
                <a16:creationId xmlns:a16="http://schemas.microsoft.com/office/drawing/2014/main" id="{3270BAA1-1EC8-C0E0-25FD-CF1645AC4986}"/>
              </a:ext>
            </a:extLst>
          </p:cNvPr>
          <p:cNvPicPr>
            <a:picLocks noChangeAspect="1"/>
          </p:cNvPicPr>
          <p:nvPr/>
        </p:nvPicPr>
        <p:blipFill rotWithShape="1">
          <a:blip r:embed="rId2">
            <a:extLst>
              <a:ext uri="{28A0092B-C50C-407E-A947-70E740481C1C}">
                <a14:useLocalDpi xmlns:a14="http://schemas.microsoft.com/office/drawing/2010/main" val="0"/>
              </a:ext>
            </a:extLst>
          </a:blip>
          <a:srcRect l="2000" r="-2" b="-2"/>
          <a:stretch>
            <a:fillRect/>
          </a:stretch>
        </p:blipFill>
        <p:spPr bwMode="auto">
          <a:xfrm>
            <a:off x="20" y="10"/>
            <a:ext cx="9143980" cy="6857990"/>
          </a:xfrm>
          <a:prstGeom prst="rect">
            <a:avLst/>
          </a:prstGeom>
          <a:noFill/>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9B7F6DA-8B63-69E6-8456-94FA2C6F782A}"/>
              </a:ext>
            </a:extLst>
          </p:cNvPr>
          <p:cNvSpPr>
            <a:spLocks noGrp="1"/>
          </p:cNvSpPr>
          <p:nvPr>
            <p:ph type="title"/>
          </p:nvPr>
        </p:nvSpPr>
        <p:spPr>
          <a:xfrm>
            <a:off x="392906" y="5317240"/>
            <a:ext cx="8408194" cy="744836"/>
          </a:xfrm>
        </p:spPr>
        <p:txBody>
          <a:bodyPr>
            <a:normAutofit/>
          </a:bodyPr>
          <a:lstStyle/>
          <a:p>
            <a:r>
              <a:rPr lang="es-ES" sz="3100" dirty="0">
                <a:solidFill>
                  <a:schemeClr val="tx1">
                    <a:lumMod val="85000"/>
                    <a:lumOff val="15000"/>
                  </a:schemeClr>
                </a:solidFill>
              </a:rPr>
              <a:t>PROCESIONARIA DEL PINO</a:t>
            </a:r>
          </a:p>
        </p:txBody>
      </p:sp>
      <p:cxnSp>
        <p:nvCxnSpPr>
          <p:cNvPr id="10" name="Straight Connector 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02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7B1AB9FE-36F5-4FD1-9850-DB5C5AD48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descr="Un animal color cafe con blanco&#10;&#10;El contenido generado por IA puede ser incorrecto.">
            <a:extLst>
              <a:ext uri="{FF2B5EF4-FFF2-40B4-BE49-F238E27FC236}">
                <a16:creationId xmlns:a16="http://schemas.microsoft.com/office/drawing/2014/main" id="{3433766C-A76D-C847-29D2-5E2A01A3CE61}"/>
              </a:ext>
            </a:extLst>
          </p:cNvPr>
          <p:cNvPicPr>
            <a:picLocks noChangeAspect="1"/>
          </p:cNvPicPr>
          <p:nvPr/>
        </p:nvPicPr>
        <p:blipFill>
          <a:blip r:embed="rId2">
            <a:extLst>
              <a:ext uri="{28A0092B-C50C-407E-A947-70E740481C1C}">
                <a14:useLocalDpi xmlns:a14="http://schemas.microsoft.com/office/drawing/2010/main" val="0"/>
              </a:ext>
            </a:extLst>
          </a:blip>
          <a:srcRect t="14471" b="724"/>
          <a:stretch>
            <a:fillRect/>
          </a:stretch>
        </p:blipFill>
        <p:spPr bwMode="auto">
          <a:xfrm>
            <a:off x="20" y="10"/>
            <a:ext cx="9143979" cy="5486390"/>
          </a:xfrm>
          <a:prstGeom prst="rect">
            <a:avLst/>
          </a:prstGeom>
          <a:noFill/>
          <a:effectLst>
            <a:outerShdw blurRad="596900" dist="330200" dir="8820000" sx="87000" sy="87000" algn="ctr" rotWithShape="0">
              <a:srgbClr val="000000">
                <a:alpha val="29000"/>
              </a:srgbClr>
            </a:outerShdw>
          </a:effectLst>
        </p:spPr>
      </p:pic>
      <p:sp useBgFill="1">
        <p:nvSpPr>
          <p:cNvPr id="11" name="Rectangle 10">
            <a:extLst>
              <a:ext uri="{FF2B5EF4-FFF2-40B4-BE49-F238E27FC236}">
                <a16:creationId xmlns:a16="http://schemas.microsoft.com/office/drawing/2014/main" id="{F489C2E0-4895-4B72-85EA-7EE9FAFFDC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486402"/>
            <a:ext cx="9144000" cy="1371598"/>
          </a:xfrm>
          <a:prstGeom prst="rect">
            <a:avLst/>
          </a:prstGeom>
          <a:ln>
            <a:noFill/>
          </a:ln>
          <a:effectLst>
            <a:outerShdw blurRad="254000" dist="114300" dir="20340000" sx="89000" sy="89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A10D7D3-3C0A-82AC-075B-86B76D829A7C}"/>
              </a:ext>
            </a:extLst>
          </p:cNvPr>
          <p:cNvSpPr>
            <a:spLocks noGrp="1"/>
          </p:cNvSpPr>
          <p:nvPr>
            <p:ph type="title"/>
          </p:nvPr>
        </p:nvSpPr>
        <p:spPr>
          <a:xfrm>
            <a:off x="442167" y="5746071"/>
            <a:ext cx="5261624" cy="852260"/>
          </a:xfrm>
        </p:spPr>
        <p:txBody>
          <a:bodyPr vert="horz" lIns="91440" tIns="45720" rIns="91440" bIns="45720" rtlCol="0" anchor="ctr">
            <a:normAutofit/>
          </a:bodyPr>
          <a:lstStyle/>
          <a:p>
            <a:pPr algn="l" defTabSz="914400">
              <a:lnSpc>
                <a:spcPct val="90000"/>
              </a:lnSpc>
            </a:pPr>
            <a:r>
              <a:rPr lang="en-US" sz="3100"/>
              <a:t>ESCORPIÓN AMARILLO</a:t>
            </a:r>
          </a:p>
        </p:txBody>
      </p:sp>
    </p:spTree>
    <p:extLst>
      <p:ext uri="{BB962C8B-B14F-4D97-AF65-F5344CB8AC3E}">
        <p14:creationId xmlns:p14="http://schemas.microsoft.com/office/powerpoint/2010/main" val="16415474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1B52B0-3230-D9B1-60C6-BA81E090D586}"/>
              </a:ext>
            </a:extLst>
          </p:cNvPr>
          <p:cNvSpPr>
            <a:spLocks noGrp="1"/>
          </p:cNvSpPr>
          <p:nvPr>
            <p:ph type="title"/>
          </p:nvPr>
        </p:nvSpPr>
        <p:spPr/>
        <p:txBody>
          <a:bodyPr/>
          <a:lstStyle/>
          <a:p>
            <a:r>
              <a:rPr lang="es-ES" dirty="0"/>
              <a:t>ESCOLOPENDRA</a:t>
            </a:r>
          </a:p>
        </p:txBody>
      </p:sp>
      <p:pic>
        <p:nvPicPr>
          <p:cNvPr id="3076" name="Picture 4">
            <a:extLst>
              <a:ext uri="{FF2B5EF4-FFF2-40B4-BE49-F238E27FC236}">
                <a16:creationId xmlns:a16="http://schemas.microsoft.com/office/drawing/2014/main" id="{F691FAF4-C3FA-26D6-1248-855E2BFD79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9100"/>
            <a:ext cx="9144000" cy="60198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3F485034-B3B5-27FC-05AD-E8D84EB94595}"/>
              </a:ext>
            </a:extLst>
          </p:cNvPr>
          <p:cNvSpPr txBox="1"/>
          <p:nvPr/>
        </p:nvSpPr>
        <p:spPr>
          <a:xfrm>
            <a:off x="-1" y="6543675"/>
            <a:ext cx="9192491" cy="338554"/>
          </a:xfrm>
          <a:prstGeom prst="rect">
            <a:avLst/>
          </a:prstGeom>
          <a:noFill/>
        </p:spPr>
        <p:txBody>
          <a:bodyPr wrap="square" rtlCol="0">
            <a:spAutoFit/>
          </a:bodyPr>
          <a:lstStyle/>
          <a:p>
            <a:r>
              <a:rPr lang="en-US" sz="800"/>
              <a:t>Bernard DUPONT (2017) </a:t>
            </a:r>
            <a:r>
              <a:rPr lang="en-US" sz="800" dirty="0"/>
              <a:t>from FRANCE, CC BY-SA 2.0 &lt;https://creativecommons.org/licenses/by-sa/2.0&gt;, via Wikimedia Commons; </a:t>
            </a:r>
            <a:r>
              <a:rPr lang="en-US" sz="800" dirty="0">
                <a:hlinkClick r:id="rId3"/>
              </a:rPr>
              <a:t>https://upload.wikimedia.org/</a:t>
            </a:r>
            <a:r>
              <a:rPr lang="en-US" sz="800" dirty="0" err="1">
                <a:hlinkClick r:id="rId3"/>
              </a:rPr>
              <a:t>wikipedia</a:t>
            </a:r>
            <a:r>
              <a:rPr lang="en-US" sz="800" dirty="0">
                <a:hlinkClick r:id="rId3"/>
              </a:rPr>
              <a:t>/commons/3/3f/Mediterranean_Banded_Centipede_%28Scolopendra_cingulata%29_found_under_a_stone_..._%2836437553192%29.jpg</a:t>
            </a:r>
            <a:r>
              <a:rPr lang="en-US" sz="800" dirty="0"/>
              <a:t> </a:t>
            </a:r>
            <a:endParaRPr lang="es-ES" sz="800" dirty="0"/>
          </a:p>
        </p:txBody>
      </p:sp>
    </p:spTree>
    <p:extLst>
      <p:ext uri="{BB962C8B-B14F-4D97-AF65-F5344CB8AC3E}">
        <p14:creationId xmlns:p14="http://schemas.microsoft.com/office/powerpoint/2010/main" val="5311639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B8505-2558-9FAA-C593-43E8D8637BAE}"/>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7958D978-B392-568F-BC55-CE10A7DDC5D7}"/>
              </a:ext>
            </a:extLst>
          </p:cNvPr>
          <p:cNvSpPr>
            <a:spLocks noGrp="1"/>
          </p:cNvSpPr>
          <p:nvPr>
            <p:ph type="title"/>
          </p:nvPr>
        </p:nvSpPr>
        <p:spPr>
          <a:xfrm>
            <a:off x="447040" y="-233044"/>
            <a:ext cx="8229600" cy="1143000"/>
          </a:xfrm>
        </p:spPr>
        <p:txBody>
          <a:bodyPr>
            <a:normAutofit/>
          </a:bodyPr>
          <a:lstStyle/>
          <a:p>
            <a:r>
              <a:rPr lang="es-ES" sz="3200" dirty="0"/>
              <a:t>¿CUÁNTO HAS APRENDIDO?</a:t>
            </a:r>
            <a:endParaRPr lang="es-ES" sz="3200" b="1" dirty="0">
              <a:solidFill>
                <a:schemeClr val="tx2"/>
              </a:solidFill>
            </a:endParaRPr>
          </a:p>
        </p:txBody>
      </p:sp>
      <p:sp>
        <p:nvSpPr>
          <p:cNvPr id="3" name="CuadroTexto 2">
            <a:extLst>
              <a:ext uri="{FF2B5EF4-FFF2-40B4-BE49-F238E27FC236}">
                <a16:creationId xmlns:a16="http://schemas.microsoft.com/office/drawing/2014/main" id="{0A343A67-B1D2-23C0-FCF7-56A822988700}"/>
              </a:ext>
            </a:extLst>
          </p:cNvPr>
          <p:cNvSpPr txBox="1"/>
          <p:nvPr/>
        </p:nvSpPr>
        <p:spPr>
          <a:xfrm>
            <a:off x="579120" y="1324675"/>
            <a:ext cx="8371840" cy="5355312"/>
          </a:xfrm>
          <a:prstGeom prst="rect">
            <a:avLst/>
          </a:prstGeom>
          <a:noFill/>
        </p:spPr>
        <p:txBody>
          <a:bodyPr wrap="square">
            <a:spAutoFit/>
          </a:bodyPr>
          <a:lstStyle/>
          <a:p>
            <a:pPr lvl="0"/>
            <a:r>
              <a:rPr lang="es-ES" dirty="0"/>
              <a:t>¿Qué debes hacer si te pica una avispa?</a:t>
            </a:r>
          </a:p>
          <a:p>
            <a:pPr lvl="0"/>
            <a:r>
              <a:rPr lang="es-ES" dirty="0"/>
              <a:t>¿Verdadero o falso?: Solo los mosquitos macho pican.</a:t>
            </a:r>
          </a:p>
          <a:p>
            <a:pPr lvl="0"/>
            <a:r>
              <a:rPr lang="es-ES" dirty="0"/>
              <a:t>¿Por qué debemos tener mucho cuidado con la oruga procesionaria del pino?</a:t>
            </a:r>
          </a:p>
          <a:p>
            <a:pPr lvl="0"/>
            <a:r>
              <a:rPr lang="es-ES" dirty="0"/>
              <a:t>¿Verdadero o falso?: Las garrapatas pueden transmitir enfermedades como la de Lyme.</a:t>
            </a:r>
          </a:p>
          <a:p>
            <a:pPr lvl="0"/>
            <a:r>
              <a:rPr lang="es-ES" dirty="0"/>
              <a:t>¿Qué animal tiene una picadura más dolorosa pero rara vez peligrosa en España: la viuda negra o el escorpión amarillo?</a:t>
            </a:r>
          </a:p>
          <a:p>
            <a:pPr lvl="0"/>
            <a:r>
              <a:rPr lang="es-ES" dirty="0"/>
              <a:t>¿Verdadero o falso?: Si te muerde una escolopendra, lo mejor es aplicar calor en la zona.</a:t>
            </a:r>
          </a:p>
          <a:p>
            <a:pPr lvl="0"/>
            <a:r>
              <a:rPr lang="es-ES" dirty="0"/>
              <a:t>¿Cuál es el animal que puede seguir moviéndose incluso sin cabeza y resistir más radiación que los humanos?</a:t>
            </a:r>
          </a:p>
          <a:p>
            <a:pPr lvl="0"/>
            <a:r>
              <a:rPr lang="es-ES" dirty="0"/>
              <a:t>¿Verdadero o falso?: Las garrapatas deben extraerse girándolas con las manos.</a:t>
            </a:r>
          </a:p>
          <a:p>
            <a:pPr lvl="0"/>
            <a:r>
              <a:rPr lang="es-ES" dirty="0"/>
              <a:t>¿Qué hacer si has tocado por accidente una procesionaria del pino?</a:t>
            </a:r>
          </a:p>
          <a:p>
            <a:pPr lvl="0"/>
            <a:r>
              <a:rPr lang="es-ES" dirty="0"/>
              <a:t>¿Qué síntomas pueden causar los pelos de la procesionaria del pino?</a:t>
            </a:r>
          </a:p>
          <a:p>
            <a:pPr lvl="0"/>
            <a:r>
              <a:rPr lang="es-ES" dirty="0"/>
              <a:t>¿Verdadero o falso?: Todas las arañas en España son peligrosas para las personas.</a:t>
            </a:r>
          </a:p>
          <a:p>
            <a:pPr lvl="0"/>
            <a:r>
              <a:rPr lang="es-ES" dirty="0"/>
              <a:t>¿Qué hay que hacer si una garrapata te ha mordido?</a:t>
            </a:r>
          </a:p>
          <a:p>
            <a:pPr lvl="0"/>
            <a:r>
              <a:rPr lang="es-ES" dirty="0"/>
              <a:t>¿Qué animal, presente en la península, puede morder y liberar veneno, aunque no es mortal, y pertenece al grupo de los miriápodos?</a:t>
            </a:r>
          </a:p>
          <a:p>
            <a:br>
              <a:rPr lang="es-ES" dirty="0"/>
            </a:br>
            <a:endParaRPr lang="es-ES" dirty="0"/>
          </a:p>
        </p:txBody>
      </p:sp>
      <p:pic>
        <p:nvPicPr>
          <p:cNvPr id="4" name="Imagen 3" descr="Imagen generada">
            <a:extLst>
              <a:ext uri="{FF2B5EF4-FFF2-40B4-BE49-F238E27FC236}">
                <a16:creationId xmlns:a16="http://schemas.microsoft.com/office/drawing/2014/main" id="{B9858354-25AC-DF20-A3AB-D9B09F6B3A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61"/>
          <a:stretch/>
        </p:blipFill>
        <p:spPr bwMode="auto">
          <a:xfrm>
            <a:off x="7711440" y="0"/>
            <a:ext cx="1432560" cy="194563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2977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left)">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left)">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left)">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left)">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wipe(left)">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wipe(left)">
                                      <p:cBhvr>
                                        <p:cTn id="7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8FAEB-1C26-EA14-2F8D-79B46544C1A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C30469C-FE66-59EB-43ED-68F64F50E5E8}"/>
              </a:ext>
            </a:extLst>
          </p:cNvPr>
          <p:cNvSpPr>
            <a:spLocks noGrp="1"/>
          </p:cNvSpPr>
          <p:nvPr>
            <p:ph type="title"/>
          </p:nvPr>
        </p:nvSpPr>
        <p:spPr/>
        <p:txBody>
          <a:bodyPr/>
          <a:lstStyle/>
          <a:p>
            <a:r>
              <a:rPr lang="es-ES"/>
              <a:t>MUY IMPORTANTE: POSTEST</a:t>
            </a:r>
            <a:endParaRPr lang="es-ES" dirty="0"/>
          </a:p>
        </p:txBody>
      </p:sp>
      <p:pic>
        <p:nvPicPr>
          <p:cNvPr id="5" name="Imagen 4">
            <a:extLst>
              <a:ext uri="{FF2B5EF4-FFF2-40B4-BE49-F238E27FC236}">
                <a16:creationId xmlns:a16="http://schemas.microsoft.com/office/drawing/2014/main" id="{0C935A26-6BC6-01D4-756E-09B2A4908A35}"/>
              </a:ext>
            </a:extLst>
          </p:cNvPr>
          <p:cNvPicPr>
            <a:picLocks noChangeAspect="1"/>
          </p:cNvPicPr>
          <p:nvPr/>
        </p:nvPicPr>
        <p:blipFill>
          <a:blip r:embed="rId2"/>
          <a:stretch>
            <a:fillRect/>
          </a:stretch>
        </p:blipFill>
        <p:spPr>
          <a:xfrm>
            <a:off x="1315746" y="1267691"/>
            <a:ext cx="6650536" cy="4850823"/>
          </a:xfrm>
          <a:prstGeom prst="rect">
            <a:avLst/>
          </a:prstGeom>
        </p:spPr>
      </p:pic>
    </p:spTree>
    <p:extLst>
      <p:ext uri="{BB962C8B-B14F-4D97-AF65-F5344CB8AC3E}">
        <p14:creationId xmlns:p14="http://schemas.microsoft.com/office/powerpoint/2010/main" val="2452200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6514B-5206-6B38-2790-310C581431C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6B9F333-7CFC-0E5A-5391-ECF2EACCC23B}"/>
              </a:ext>
            </a:extLst>
          </p:cNvPr>
          <p:cNvSpPr>
            <a:spLocks noGrp="1"/>
          </p:cNvSpPr>
          <p:nvPr>
            <p:ph type="title"/>
          </p:nvPr>
        </p:nvSpPr>
        <p:spPr>
          <a:xfrm>
            <a:off x="409074" y="0"/>
            <a:ext cx="8181473" cy="656924"/>
          </a:xfrm>
        </p:spPr>
        <p:txBody>
          <a:bodyPr>
            <a:normAutofit fontScale="90000"/>
          </a:bodyPr>
          <a:lstStyle/>
          <a:p>
            <a:r>
              <a:rPr lang="es-ES" dirty="0"/>
              <a:t>¿En qué taxón coincidimos?</a:t>
            </a:r>
          </a:p>
        </p:txBody>
      </p:sp>
      <p:sp>
        <p:nvSpPr>
          <p:cNvPr id="4" name="Rounded Rectangle 3">
            <a:extLst>
              <a:ext uri="{FF2B5EF4-FFF2-40B4-BE49-F238E27FC236}">
                <a16:creationId xmlns:a16="http://schemas.microsoft.com/office/drawing/2014/main" id="{E6904CDA-92CD-5034-657B-ED95FA55AF72}"/>
              </a:ext>
            </a:extLst>
          </p:cNvPr>
          <p:cNvSpPr/>
          <p:nvPr/>
        </p:nvSpPr>
        <p:spPr>
          <a:xfrm>
            <a:off x="2083870" y="175661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Reino</a:t>
            </a:r>
          </a:p>
          <a:p>
            <a:pPr>
              <a:defRPr sz="1400"/>
            </a:pPr>
            <a:r>
              <a:rPr sz="1400" b="1">
                <a:solidFill>
                  <a:schemeClr val="tx1"/>
                </a:solidFill>
              </a:rPr>
              <a:t>Animalia</a:t>
            </a:r>
          </a:p>
        </p:txBody>
      </p:sp>
      <p:sp>
        <p:nvSpPr>
          <p:cNvPr id="5" name="Rounded Rectangle 4">
            <a:extLst>
              <a:ext uri="{FF2B5EF4-FFF2-40B4-BE49-F238E27FC236}">
                <a16:creationId xmlns:a16="http://schemas.microsoft.com/office/drawing/2014/main" id="{8BC54A8D-81C4-96FF-5D35-5F983D70B5E7}"/>
              </a:ext>
            </a:extLst>
          </p:cNvPr>
          <p:cNvSpPr/>
          <p:nvPr/>
        </p:nvSpPr>
        <p:spPr>
          <a:xfrm>
            <a:off x="6073523" y="174217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Reino</a:t>
            </a:r>
          </a:p>
          <a:p>
            <a:pPr>
              <a:defRPr sz="1400"/>
            </a:pPr>
            <a:r>
              <a:rPr sz="1400" b="1">
                <a:solidFill>
                  <a:schemeClr val="tx1"/>
                </a:solidFill>
              </a:rPr>
              <a:t>Animalia</a:t>
            </a:r>
          </a:p>
        </p:txBody>
      </p:sp>
      <p:sp>
        <p:nvSpPr>
          <p:cNvPr id="6" name="Rounded Rectangle 5">
            <a:extLst>
              <a:ext uri="{FF2B5EF4-FFF2-40B4-BE49-F238E27FC236}">
                <a16:creationId xmlns:a16="http://schemas.microsoft.com/office/drawing/2014/main" id="{8BB65A35-1DD8-D15D-077F-DBCC6C6AD8C4}"/>
              </a:ext>
            </a:extLst>
          </p:cNvPr>
          <p:cNvSpPr/>
          <p:nvPr/>
        </p:nvSpPr>
        <p:spPr>
          <a:xfrm>
            <a:off x="2083870" y="248813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Filo</a:t>
            </a:r>
          </a:p>
          <a:p>
            <a:pPr>
              <a:defRPr sz="1400"/>
            </a:pPr>
            <a:r>
              <a:rPr sz="1400" b="1">
                <a:solidFill>
                  <a:schemeClr val="tx1"/>
                </a:solidFill>
              </a:rPr>
              <a:t>Chordata</a:t>
            </a:r>
          </a:p>
        </p:txBody>
      </p:sp>
      <p:sp>
        <p:nvSpPr>
          <p:cNvPr id="7" name="Rounded Rectangle 6">
            <a:extLst>
              <a:ext uri="{FF2B5EF4-FFF2-40B4-BE49-F238E27FC236}">
                <a16:creationId xmlns:a16="http://schemas.microsoft.com/office/drawing/2014/main" id="{BDDE5502-CAD4-DB72-2B1E-FB87332576C2}"/>
              </a:ext>
            </a:extLst>
          </p:cNvPr>
          <p:cNvSpPr/>
          <p:nvPr/>
        </p:nvSpPr>
        <p:spPr>
          <a:xfrm>
            <a:off x="6073523" y="247369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Filo</a:t>
            </a:r>
          </a:p>
          <a:p>
            <a:pPr>
              <a:defRPr sz="1400"/>
            </a:pPr>
            <a:r>
              <a:rPr sz="1400" b="1">
                <a:solidFill>
                  <a:schemeClr val="tx1"/>
                </a:solidFill>
              </a:rPr>
              <a:t>Annelida</a:t>
            </a:r>
          </a:p>
        </p:txBody>
      </p:sp>
      <p:sp>
        <p:nvSpPr>
          <p:cNvPr id="8" name="Rounded Rectangle 7">
            <a:extLst>
              <a:ext uri="{FF2B5EF4-FFF2-40B4-BE49-F238E27FC236}">
                <a16:creationId xmlns:a16="http://schemas.microsoft.com/office/drawing/2014/main" id="{B810472C-971B-F7F7-F95F-C1F1E55CBAD5}"/>
              </a:ext>
            </a:extLst>
          </p:cNvPr>
          <p:cNvSpPr/>
          <p:nvPr/>
        </p:nvSpPr>
        <p:spPr>
          <a:xfrm>
            <a:off x="2083870" y="321965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Clase</a:t>
            </a:r>
          </a:p>
          <a:p>
            <a:pPr>
              <a:defRPr sz="1400"/>
            </a:pPr>
            <a:r>
              <a:rPr sz="1400" b="1">
                <a:solidFill>
                  <a:schemeClr val="tx1"/>
                </a:solidFill>
              </a:rPr>
              <a:t>Mammalia</a:t>
            </a:r>
          </a:p>
        </p:txBody>
      </p:sp>
      <p:sp>
        <p:nvSpPr>
          <p:cNvPr id="9" name="Rounded Rectangle 8">
            <a:extLst>
              <a:ext uri="{FF2B5EF4-FFF2-40B4-BE49-F238E27FC236}">
                <a16:creationId xmlns:a16="http://schemas.microsoft.com/office/drawing/2014/main" id="{83191E7C-8639-6C5B-CAB1-D84C4435B6A0}"/>
              </a:ext>
            </a:extLst>
          </p:cNvPr>
          <p:cNvSpPr/>
          <p:nvPr/>
        </p:nvSpPr>
        <p:spPr>
          <a:xfrm>
            <a:off x="6073523" y="320521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Clase</a:t>
            </a:r>
          </a:p>
          <a:p>
            <a:pPr>
              <a:defRPr sz="1400"/>
            </a:pPr>
            <a:r>
              <a:rPr sz="1400" b="1">
                <a:solidFill>
                  <a:schemeClr val="tx1"/>
                </a:solidFill>
              </a:rPr>
              <a:t>Clitellata</a:t>
            </a:r>
          </a:p>
        </p:txBody>
      </p:sp>
      <p:sp>
        <p:nvSpPr>
          <p:cNvPr id="10" name="Rounded Rectangle 9">
            <a:extLst>
              <a:ext uri="{FF2B5EF4-FFF2-40B4-BE49-F238E27FC236}">
                <a16:creationId xmlns:a16="http://schemas.microsoft.com/office/drawing/2014/main" id="{2F497101-2B0B-F8C9-3112-ED5E4F8EA600}"/>
              </a:ext>
            </a:extLst>
          </p:cNvPr>
          <p:cNvSpPr/>
          <p:nvPr/>
        </p:nvSpPr>
        <p:spPr>
          <a:xfrm>
            <a:off x="2083870" y="395117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Orden</a:t>
            </a:r>
          </a:p>
          <a:p>
            <a:pPr>
              <a:defRPr sz="1400"/>
            </a:pPr>
            <a:r>
              <a:rPr sz="1400" b="1">
                <a:solidFill>
                  <a:schemeClr val="tx1"/>
                </a:solidFill>
              </a:rPr>
              <a:t>Primates</a:t>
            </a:r>
          </a:p>
        </p:txBody>
      </p:sp>
      <p:sp>
        <p:nvSpPr>
          <p:cNvPr id="11" name="Rounded Rectangle 10">
            <a:extLst>
              <a:ext uri="{FF2B5EF4-FFF2-40B4-BE49-F238E27FC236}">
                <a16:creationId xmlns:a16="http://schemas.microsoft.com/office/drawing/2014/main" id="{0DDA91ED-2EBE-31AE-4AF2-1CFE9BD30255}"/>
              </a:ext>
            </a:extLst>
          </p:cNvPr>
          <p:cNvSpPr/>
          <p:nvPr/>
        </p:nvSpPr>
        <p:spPr>
          <a:xfrm>
            <a:off x="6073523" y="393673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Orden</a:t>
            </a:r>
          </a:p>
          <a:p>
            <a:pPr>
              <a:defRPr sz="1400"/>
            </a:pPr>
            <a:r>
              <a:rPr sz="1400" b="1">
                <a:solidFill>
                  <a:schemeClr val="tx1"/>
                </a:solidFill>
              </a:rPr>
              <a:t>Haplotaxida</a:t>
            </a:r>
          </a:p>
        </p:txBody>
      </p:sp>
      <p:sp>
        <p:nvSpPr>
          <p:cNvPr id="12" name="Rounded Rectangle 11">
            <a:extLst>
              <a:ext uri="{FF2B5EF4-FFF2-40B4-BE49-F238E27FC236}">
                <a16:creationId xmlns:a16="http://schemas.microsoft.com/office/drawing/2014/main" id="{9972D03A-035B-8232-E951-3952A0CDABBA}"/>
              </a:ext>
            </a:extLst>
          </p:cNvPr>
          <p:cNvSpPr/>
          <p:nvPr/>
        </p:nvSpPr>
        <p:spPr>
          <a:xfrm>
            <a:off x="2083870" y="468269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Familia</a:t>
            </a:r>
          </a:p>
          <a:p>
            <a:pPr>
              <a:defRPr sz="1400"/>
            </a:pPr>
            <a:r>
              <a:rPr sz="1400" b="1">
                <a:solidFill>
                  <a:schemeClr val="tx1"/>
                </a:solidFill>
              </a:rPr>
              <a:t>Hominidae</a:t>
            </a:r>
          </a:p>
        </p:txBody>
      </p:sp>
      <p:sp>
        <p:nvSpPr>
          <p:cNvPr id="13" name="Rounded Rectangle 12">
            <a:extLst>
              <a:ext uri="{FF2B5EF4-FFF2-40B4-BE49-F238E27FC236}">
                <a16:creationId xmlns:a16="http://schemas.microsoft.com/office/drawing/2014/main" id="{6693FFED-8F21-CE8C-5A88-7C109FC3FC15}"/>
              </a:ext>
            </a:extLst>
          </p:cNvPr>
          <p:cNvSpPr/>
          <p:nvPr/>
        </p:nvSpPr>
        <p:spPr>
          <a:xfrm>
            <a:off x="6073523" y="466825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Familia</a:t>
            </a:r>
          </a:p>
          <a:p>
            <a:pPr>
              <a:defRPr sz="1400"/>
            </a:pPr>
            <a:r>
              <a:rPr sz="1400" b="1">
                <a:solidFill>
                  <a:schemeClr val="tx1"/>
                </a:solidFill>
              </a:rPr>
              <a:t>Lumbricidae</a:t>
            </a:r>
          </a:p>
        </p:txBody>
      </p:sp>
      <p:sp>
        <p:nvSpPr>
          <p:cNvPr id="14" name="Rounded Rectangle 13">
            <a:extLst>
              <a:ext uri="{FF2B5EF4-FFF2-40B4-BE49-F238E27FC236}">
                <a16:creationId xmlns:a16="http://schemas.microsoft.com/office/drawing/2014/main" id="{A881B958-B296-3A4D-E78F-7F610787B48C}"/>
              </a:ext>
            </a:extLst>
          </p:cNvPr>
          <p:cNvSpPr/>
          <p:nvPr/>
        </p:nvSpPr>
        <p:spPr>
          <a:xfrm>
            <a:off x="2083870" y="541421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Género</a:t>
            </a:r>
          </a:p>
          <a:p>
            <a:pPr>
              <a:defRPr sz="1400"/>
            </a:pPr>
            <a:r>
              <a:rPr sz="1400" b="1">
                <a:solidFill>
                  <a:schemeClr val="tx1"/>
                </a:solidFill>
              </a:rPr>
              <a:t>Homo</a:t>
            </a:r>
          </a:p>
        </p:txBody>
      </p:sp>
      <p:sp>
        <p:nvSpPr>
          <p:cNvPr id="15" name="Rounded Rectangle 14">
            <a:extLst>
              <a:ext uri="{FF2B5EF4-FFF2-40B4-BE49-F238E27FC236}">
                <a16:creationId xmlns:a16="http://schemas.microsoft.com/office/drawing/2014/main" id="{20C25259-4657-54AA-555C-2AF1F355FF70}"/>
              </a:ext>
            </a:extLst>
          </p:cNvPr>
          <p:cNvSpPr/>
          <p:nvPr/>
        </p:nvSpPr>
        <p:spPr>
          <a:xfrm>
            <a:off x="6073523" y="539977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Género</a:t>
            </a:r>
          </a:p>
          <a:p>
            <a:pPr>
              <a:defRPr sz="1400"/>
            </a:pPr>
            <a:r>
              <a:rPr sz="1400" b="1">
                <a:solidFill>
                  <a:schemeClr val="tx1"/>
                </a:solidFill>
              </a:rPr>
              <a:t>Eisenia</a:t>
            </a:r>
          </a:p>
        </p:txBody>
      </p:sp>
      <p:sp>
        <p:nvSpPr>
          <p:cNvPr id="16" name="Rounded Rectangle 15">
            <a:extLst>
              <a:ext uri="{FF2B5EF4-FFF2-40B4-BE49-F238E27FC236}">
                <a16:creationId xmlns:a16="http://schemas.microsoft.com/office/drawing/2014/main" id="{14C4C79D-12A4-052A-6784-8027F78CBC39}"/>
              </a:ext>
            </a:extLst>
          </p:cNvPr>
          <p:cNvSpPr/>
          <p:nvPr/>
        </p:nvSpPr>
        <p:spPr>
          <a:xfrm>
            <a:off x="2083870" y="6145730"/>
            <a:ext cx="1467853"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Especie</a:t>
            </a:r>
          </a:p>
          <a:p>
            <a:pPr>
              <a:defRPr sz="1400"/>
            </a:pPr>
            <a:r>
              <a:rPr sz="1400" b="1">
                <a:solidFill>
                  <a:schemeClr val="tx1"/>
                </a:solidFill>
              </a:rPr>
              <a:t>Homo sapiens</a:t>
            </a:r>
          </a:p>
        </p:txBody>
      </p:sp>
      <p:sp>
        <p:nvSpPr>
          <p:cNvPr id="17" name="Rounded Rectangle 16">
            <a:extLst>
              <a:ext uri="{FF2B5EF4-FFF2-40B4-BE49-F238E27FC236}">
                <a16:creationId xmlns:a16="http://schemas.microsoft.com/office/drawing/2014/main" id="{D31DCA3C-8BAF-621D-A378-03834028894C}"/>
              </a:ext>
            </a:extLst>
          </p:cNvPr>
          <p:cNvSpPr/>
          <p:nvPr/>
        </p:nvSpPr>
        <p:spPr>
          <a:xfrm>
            <a:off x="6073523" y="6131293"/>
            <a:ext cx="1467853"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sz="1600" b="1">
                <a:solidFill>
                  <a:schemeClr val="tx1"/>
                </a:solidFill>
              </a:rPr>
              <a:t>Especie</a:t>
            </a:r>
          </a:p>
          <a:p>
            <a:pPr>
              <a:defRPr sz="1400"/>
            </a:pPr>
            <a:r>
              <a:rPr sz="1400" b="1">
                <a:solidFill>
                  <a:schemeClr val="tx1"/>
                </a:solidFill>
              </a:rPr>
              <a:t>Eisenia fetida</a:t>
            </a:r>
          </a:p>
        </p:txBody>
      </p:sp>
      <p:pic>
        <p:nvPicPr>
          <p:cNvPr id="19" name="Picture 6">
            <a:extLst>
              <a:ext uri="{FF2B5EF4-FFF2-40B4-BE49-F238E27FC236}">
                <a16:creationId xmlns:a16="http://schemas.microsoft.com/office/drawing/2014/main" id="{93BF9336-66A1-4632-4EDC-EA619F58776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193" t="42550" r="72807" b="40047"/>
          <a:stretch/>
        </p:blipFill>
        <p:spPr bwMode="auto">
          <a:xfrm>
            <a:off x="2561691" y="570297"/>
            <a:ext cx="396363" cy="1034715"/>
          </a:xfrm>
          <a:prstGeom prst="rect">
            <a:avLst/>
          </a:prstGeom>
          <a:noFill/>
          <a:extLst>
            <a:ext uri="{909E8E84-426E-40DD-AFC4-6F175D3DCCD1}">
              <a14:hiddenFill xmlns:a14="http://schemas.microsoft.com/office/drawing/2010/main">
                <a:solidFill>
                  <a:srgbClr val="FFFFFF"/>
                </a:solidFill>
              </a14:hiddenFill>
            </a:ext>
          </a:extLst>
        </p:spPr>
      </p:pic>
      <p:sp>
        <p:nvSpPr>
          <p:cNvPr id="20" name="Rounded Rectangle 10">
            <a:extLst>
              <a:ext uri="{FF2B5EF4-FFF2-40B4-BE49-F238E27FC236}">
                <a16:creationId xmlns:a16="http://schemas.microsoft.com/office/drawing/2014/main" id="{5CD431B2-E59C-DD10-4BDD-AD1146D84C0E}"/>
              </a:ext>
            </a:extLst>
          </p:cNvPr>
          <p:cNvSpPr/>
          <p:nvPr/>
        </p:nvSpPr>
        <p:spPr>
          <a:xfrm>
            <a:off x="3965610" y="175661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dirty="0">
                <a:solidFill>
                  <a:schemeClr val="tx1"/>
                </a:solidFill>
              </a:rPr>
              <a:t>Reino</a:t>
            </a:r>
          </a:p>
          <a:p>
            <a:pPr>
              <a:defRPr sz="1100"/>
            </a:pPr>
            <a:r>
              <a:rPr sz="1600" b="1" dirty="0">
                <a:solidFill>
                  <a:schemeClr val="tx1"/>
                </a:solidFill>
              </a:rPr>
              <a:t>Animalia</a:t>
            </a:r>
          </a:p>
        </p:txBody>
      </p:sp>
      <p:sp>
        <p:nvSpPr>
          <p:cNvPr id="21" name="Rounded Rectangle 11">
            <a:extLst>
              <a:ext uri="{FF2B5EF4-FFF2-40B4-BE49-F238E27FC236}">
                <a16:creationId xmlns:a16="http://schemas.microsoft.com/office/drawing/2014/main" id="{76A68DC1-DFEF-C1B9-2CBF-A5FBCE1C4DA0}"/>
              </a:ext>
            </a:extLst>
          </p:cNvPr>
          <p:cNvSpPr/>
          <p:nvPr/>
        </p:nvSpPr>
        <p:spPr>
          <a:xfrm>
            <a:off x="3965606" y="2473693"/>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dirty="0">
                <a:solidFill>
                  <a:schemeClr val="tx1"/>
                </a:solidFill>
              </a:rPr>
              <a:t>Filo</a:t>
            </a:r>
          </a:p>
          <a:p>
            <a:pPr>
              <a:defRPr sz="1100"/>
            </a:pPr>
            <a:r>
              <a:rPr sz="1600" b="1" dirty="0">
                <a:solidFill>
                  <a:schemeClr val="tx1"/>
                </a:solidFill>
              </a:rPr>
              <a:t>Chordata</a:t>
            </a:r>
          </a:p>
        </p:txBody>
      </p:sp>
      <p:sp>
        <p:nvSpPr>
          <p:cNvPr id="22" name="Rounded Rectangle 12">
            <a:extLst>
              <a:ext uri="{FF2B5EF4-FFF2-40B4-BE49-F238E27FC236}">
                <a16:creationId xmlns:a16="http://schemas.microsoft.com/office/drawing/2014/main" id="{DDC8F7D9-7B0E-5AA4-410E-4738672F2D57}"/>
              </a:ext>
            </a:extLst>
          </p:cNvPr>
          <p:cNvSpPr/>
          <p:nvPr/>
        </p:nvSpPr>
        <p:spPr>
          <a:xfrm>
            <a:off x="3965607" y="3205213"/>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Clase</a:t>
            </a:r>
          </a:p>
          <a:p>
            <a:pPr>
              <a:defRPr sz="1100"/>
            </a:pPr>
            <a:r>
              <a:rPr sz="1600" b="1">
                <a:solidFill>
                  <a:schemeClr val="tx1"/>
                </a:solidFill>
              </a:rPr>
              <a:t>Mammalia</a:t>
            </a:r>
          </a:p>
        </p:txBody>
      </p:sp>
      <p:sp>
        <p:nvSpPr>
          <p:cNvPr id="23" name="Rounded Rectangle 13">
            <a:extLst>
              <a:ext uri="{FF2B5EF4-FFF2-40B4-BE49-F238E27FC236}">
                <a16:creationId xmlns:a16="http://schemas.microsoft.com/office/drawing/2014/main" id="{26C253B5-9EBD-6B53-FF65-E1ADB28969A8}"/>
              </a:ext>
            </a:extLst>
          </p:cNvPr>
          <p:cNvSpPr/>
          <p:nvPr/>
        </p:nvSpPr>
        <p:spPr>
          <a:xfrm>
            <a:off x="3965610" y="3919887"/>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Orden</a:t>
            </a:r>
          </a:p>
          <a:p>
            <a:pPr>
              <a:defRPr sz="1100"/>
            </a:pPr>
            <a:r>
              <a:rPr sz="1600" b="1">
                <a:solidFill>
                  <a:schemeClr val="tx1"/>
                </a:solidFill>
              </a:rPr>
              <a:t>Artiodactyla</a:t>
            </a:r>
          </a:p>
        </p:txBody>
      </p:sp>
      <p:sp>
        <p:nvSpPr>
          <p:cNvPr id="24" name="Rounded Rectangle 14">
            <a:extLst>
              <a:ext uri="{FF2B5EF4-FFF2-40B4-BE49-F238E27FC236}">
                <a16:creationId xmlns:a16="http://schemas.microsoft.com/office/drawing/2014/main" id="{F04DB5E9-66B5-193C-064C-A46B5F929391}"/>
              </a:ext>
            </a:extLst>
          </p:cNvPr>
          <p:cNvSpPr/>
          <p:nvPr/>
        </p:nvSpPr>
        <p:spPr>
          <a:xfrm>
            <a:off x="3965608" y="468269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Familia</a:t>
            </a:r>
          </a:p>
          <a:p>
            <a:pPr>
              <a:defRPr sz="1100"/>
            </a:pPr>
            <a:r>
              <a:rPr sz="1600" b="1">
                <a:solidFill>
                  <a:schemeClr val="tx1"/>
                </a:solidFill>
              </a:rPr>
              <a:t>Bovidae</a:t>
            </a:r>
          </a:p>
        </p:txBody>
      </p:sp>
      <p:sp>
        <p:nvSpPr>
          <p:cNvPr id="25" name="Rounded Rectangle 15">
            <a:extLst>
              <a:ext uri="{FF2B5EF4-FFF2-40B4-BE49-F238E27FC236}">
                <a16:creationId xmlns:a16="http://schemas.microsoft.com/office/drawing/2014/main" id="{314A1990-3F9B-CF6E-0B82-8E35A2001295}"/>
              </a:ext>
            </a:extLst>
          </p:cNvPr>
          <p:cNvSpPr/>
          <p:nvPr/>
        </p:nvSpPr>
        <p:spPr>
          <a:xfrm>
            <a:off x="3965610" y="541421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Género</a:t>
            </a:r>
          </a:p>
          <a:p>
            <a:pPr>
              <a:defRPr sz="1100"/>
            </a:pPr>
            <a:r>
              <a:rPr sz="1600" b="1">
                <a:solidFill>
                  <a:schemeClr val="tx1"/>
                </a:solidFill>
              </a:rPr>
              <a:t>Bos</a:t>
            </a:r>
          </a:p>
        </p:txBody>
      </p:sp>
      <p:sp>
        <p:nvSpPr>
          <p:cNvPr id="26" name="Rounded Rectangle 16">
            <a:extLst>
              <a:ext uri="{FF2B5EF4-FFF2-40B4-BE49-F238E27FC236}">
                <a16:creationId xmlns:a16="http://schemas.microsoft.com/office/drawing/2014/main" id="{31AB736A-1281-3C69-02F5-FD3FD4D961F8}"/>
              </a:ext>
            </a:extLst>
          </p:cNvPr>
          <p:cNvSpPr/>
          <p:nvPr/>
        </p:nvSpPr>
        <p:spPr>
          <a:xfrm>
            <a:off x="3965609" y="6145730"/>
            <a:ext cx="1626669" cy="5486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200" b="1">
                <a:solidFill>
                  <a:schemeClr val="tx1"/>
                </a:solidFill>
              </a:rPr>
              <a:t>Especie</a:t>
            </a:r>
          </a:p>
          <a:p>
            <a:pPr>
              <a:defRPr sz="1100"/>
            </a:pPr>
            <a:r>
              <a:rPr sz="1600" b="1">
                <a:solidFill>
                  <a:schemeClr val="tx1"/>
                </a:solidFill>
              </a:rPr>
              <a:t>Bos taurus</a:t>
            </a:r>
          </a:p>
        </p:txBody>
      </p:sp>
      <p:pic>
        <p:nvPicPr>
          <p:cNvPr id="1034" name="Picture 10" descr="Imagen generada">
            <a:extLst>
              <a:ext uri="{FF2B5EF4-FFF2-40B4-BE49-F238E27FC236}">
                <a16:creationId xmlns:a16="http://schemas.microsoft.com/office/drawing/2014/main" id="{DC2C85E2-8E3B-A919-AB55-750CD479734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032971" y="454793"/>
            <a:ext cx="1371599" cy="137159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n generada">
            <a:extLst>
              <a:ext uri="{FF2B5EF4-FFF2-40B4-BE49-F238E27FC236}">
                <a16:creationId xmlns:a16="http://schemas.microsoft.com/office/drawing/2014/main" id="{9754250D-D003-C36B-DE71-7686C19D8065}"/>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374312" y="844617"/>
            <a:ext cx="866273" cy="866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343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nodeType="withEffect">
                                  <p:stCondLst>
                                    <p:cond delay="0"/>
                                  </p:stCondLst>
                                  <p:childTnLst>
                                    <p:set>
                                      <p:cBhvr>
                                        <p:cTn id="27" dur="1" fill="hold">
                                          <p:stCondLst>
                                            <p:cond delay="0"/>
                                          </p:stCondLst>
                                        </p:cTn>
                                        <p:tgtEl>
                                          <p:spTgt spid="1036"/>
                                        </p:tgtEl>
                                        <p:attrNameLst>
                                          <p:attrName>style.visibility</p:attrName>
                                        </p:attrNameLst>
                                      </p:cBhvr>
                                      <p:to>
                                        <p:strVal val="visible"/>
                                      </p:to>
                                    </p:set>
                                    <p:animEffect transition="in" filter="wipe(left)">
                                      <p:cBhvr>
                                        <p:cTn id="28" dur="500"/>
                                        <p:tgtEl>
                                          <p:spTgt spid="1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9FD4E-319A-56F5-8F73-19B241240CE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EACDB56-DA7C-0982-A95D-71A6A47F39F7}"/>
              </a:ext>
            </a:extLst>
          </p:cNvPr>
          <p:cNvSpPr>
            <a:spLocks noGrp="1"/>
          </p:cNvSpPr>
          <p:nvPr>
            <p:ph type="title"/>
          </p:nvPr>
        </p:nvSpPr>
        <p:spPr>
          <a:xfrm>
            <a:off x="409074" y="0"/>
            <a:ext cx="8181473" cy="656924"/>
          </a:xfrm>
        </p:spPr>
        <p:txBody>
          <a:bodyPr>
            <a:normAutofit fontScale="90000"/>
          </a:bodyPr>
          <a:lstStyle/>
          <a:p>
            <a:r>
              <a:rPr lang="es-ES" dirty="0"/>
              <a:t>¿En qué taxón coinciden?</a:t>
            </a:r>
          </a:p>
        </p:txBody>
      </p:sp>
      <p:pic>
        <p:nvPicPr>
          <p:cNvPr id="19" name="Picture 6">
            <a:extLst>
              <a:ext uri="{FF2B5EF4-FFF2-40B4-BE49-F238E27FC236}">
                <a16:creationId xmlns:a16="http://schemas.microsoft.com/office/drawing/2014/main" id="{5D97B0AC-D34E-3839-AD55-B505A24C7C4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193" t="42550" r="72807" b="40047"/>
          <a:stretch/>
        </p:blipFill>
        <p:spPr bwMode="auto">
          <a:xfrm>
            <a:off x="5382050" y="760395"/>
            <a:ext cx="396363" cy="103471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n generada">
            <a:extLst>
              <a:ext uri="{FF2B5EF4-FFF2-40B4-BE49-F238E27FC236}">
                <a16:creationId xmlns:a16="http://schemas.microsoft.com/office/drawing/2014/main" id="{CE36EE07-B807-A6B4-6374-D72F2C8B359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70387" y="620831"/>
            <a:ext cx="1371599" cy="137159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3">
            <a:extLst>
              <a:ext uri="{FF2B5EF4-FFF2-40B4-BE49-F238E27FC236}">
                <a16:creationId xmlns:a16="http://schemas.microsoft.com/office/drawing/2014/main" id="{3BAB6B2C-77FD-9666-D2CC-4F67C87A9047}"/>
              </a:ext>
            </a:extLst>
          </p:cNvPr>
          <p:cNvSpPr/>
          <p:nvPr/>
        </p:nvSpPr>
        <p:spPr>
          <a:xfrm>
            <a:off x="275691" y="19731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Reino</a:t>
            </a:r>
          </a:p>
          <a:p>
            <a:pPr>
              <a:defRPr sz="1100"/>
            </a:pPr>
            <a:r>
              <a:rPr sz="1400" b="1">
                <a:solidFill>
                  <a:schemeClr val="tx1"/>
                </a:solidFill>
              </a:rPr>
              <a:t>Animalia</a:t>
            </a:r>
          </a:p>
        </p:txBody>
      </p:sp>
      <p:sp>
        <p:nvSpPr>
          <p:cNvPr id="18" name="Rounded Rectangle 4">
            <a:extLst>
              <a:ext uri="{FF2B5EF4-FFF2-40B4-BE49-F238E27FC236}">
                <a16:creationId xmlns:a16="http://schemas.microsoft.com/office/drawing/2014/main" id="{919C0C27-6401-5C97-E1C3-B67160DC0A41}"/>
              </a:ext>
            </a:extLst>
          </p:cNvPr>
          <p:cNvSpPr/>
          <p:nvPr/>
        </p:nvSpPr>
        <p:spPr>
          <a:xfrm>
            <a:off x="275691" y="26589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Filo</a:t>
            </a:r>
          </a:p>
          <a:p>
            <a:pPr>
              <a:defRPr sz="1100"/>
            </a:pPr>
            <a:r>
              <a:rPr sz="1400" b="1">
                <a:solidFill>
                  <a:schemeClr val="tx1"/>
                </a:solidFill>
              </a:rPr>
              <a:t>Chordata</a:t>
            </a:r>
          </a:p>
        </p:txBody>
      </p:sp>
      <p:sp>
        <p:nvSpPr>
          <p:cNvPr id="27" name="Rounded Rectangle 5">
            <a:extLst>
              <a:ext uri="{FF2B5EF4-FFF2-40B4-BE49-F238E27FC236}">
                <a16:creationId xmlns:a16="http://schemas.microsoft.com/office/drawing/2014/main" id="{AAC057C7-AF81-6AA5-B51A-A34F3F1F59C8}"/>
              </a:ext>
            </a:extLst>
          </p:cNvPr>
          <p:cNvSpPr/>
          <p:nvPr/>
        </p:nvSpPr>
        <p:spPr>
          <a:xfrm>
            <a:off x="275691" y="33447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Clase</a:t>
            </a:r>
          </a:p>
          <a:p>
            <a:pPr>
              <a:defRPr sz="1100"/>
            </a:pPr>
            <a:r>
              <a:rPr sz="1400" b="1">
                <a:solidFill>
                  <a:schemeClr val="tx1"/>
                </a:solidFill>
              </a:rPr>
              <a:t>Mammalia</a:t>
            </a:r>
          </a:p>
        </p:txBody>
      </p:sp>
      <p:sp>
        <p:nvSpPr>
          <p:cNvPr id="28" name="Rounded Rectangle 6">
            <a:extLst>
              <a:ext uri="{FF2B5EF4-FFF2-40B4-BE49-F238E27FC236}">
                <a16:creationId xmlns:a16="http://schemas.microsoft.com/office/drawing/2014/main" id="{BC6EC7A3-2623-54CD-643D-6CA1E8D553B6}"/>
              </a:ext>
            </a:extLst>
          </p:cNvPr>
          <p:cNvSpPr/>
          <p:nvPr/>
        </p:nvSpPr>
        <p:spPr>
          <a:xfrm>
            <a:off x="275691" y="40305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dirty="0">
                <a:solidFill>
                  <a:schemeClr val="tx1"/>
                </a:solidFill>
              </a:rPr>
              <a:t>Orden</a:t>
            </a:r>
          </a:p>
          <a:p>
            <a:pPr>
              <a:defRPr sz="1100"/>
            </a:pPr>
            <a:r>
              <a:rPr lang="es-ES" sz="1400" b="1" dirty="0" err="1">
                <a:solidFill>
                  <a:schemeClr val="tx1"/>
                </a:solidFill>
              </a:rPr>
              <a:t>Cetacea</a:t>
            </a:r>
            <a:endParaRPr sz="1400" b="1" dirty="0">
              <a:solidFill>
                <a:schemeClr val="tx1"/>
              </a:solidFill>
            </a:endParaRPr>
          </a:p>
        </p:txBody>
      </p:sp>
      <p:sp>
        <p:nvSpPr>
          <p:cNvPr id="29" name="Rounded Rectangle 7">
            <a:extLst>
              <a:ext uri="{FF2B5EF4-FFF2-40B4-BE49-F238E27FC236}">
                <a16:creationId xmlns:a16="http://schemas.microsoft.com/office/drawing/2014/main" id="{14B290DD-8F9A-9FD8-2E0A-2F07F929C351}"/>
              </a:ext>
            </a:extLst>
          </p:cNvPr>
          <p:cNvSpPr/>
          <p:nvPr/>
        </p:nvSpPr>
        <p:spPr>
          <a:xfrm>
            <a:off x="275691" y="47163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Familia</a:t>
            </a:r>
          </a:p>
          <a:p>
            <a:pPr>
              <a:defRPr sz="1100"/>
            </a:pPr>
            <a:r>
              <a:rPr sz="1400" b="1">
                <a:solidFill>
                  <a:schemeClr val="tx1"/>
                </a:solidFill>
              </a:rPr>
              <a:t>Delphinidae</a:t>
            </a:r>
          </a:p>
        </p:txBody>
      </p:sp>
      <p:sp>
        <p:nvSpPr>
          <p:cNvPr id="30" name="Rounded Rectangle 8">
            <a:extLst>
              <a:ext uri="{FF2B5EF4-FFF2-40B4-BE49-F238E27FC236}">
                <a16:creationId xmlns:a16="http://schemas.microsoft.com/office/drawing/2014/main" id="{A9674DC4-9234-3DE6-C51D-260D335A01AC}"/>
              </a:ext>
            </a:extLst>
          </p:cNvPr>
          <p:cNvSpPr/>
          <p:nvPr/>
        </p:nvSpPr>
        <p:spPr>
          <a:xfrm>
            <a:off x="275691" y="54021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Género</a:t>
            </a:r>
          </a:p>
          <a:p>
            <a:pPr>
              <a:defRPr sz="1100"/>
            </a:pPr>
            <a:r>
              <a:rPr sz="1400" b="1">
                <a:solidFill>
                  <a:schemeClr val="tx1"/>
                </a:solidFill>
              </a:rPr>
              <a:t>Delphinus</a:t>
            </a:r>
          </a:p>
        </p:txBody>
      </p:sp>
      <p:sp>
        <p:nvSpPr>
          <p:cNvPr id="31" name="Rounded Rectangle 9">
            <a:extLst>
              <a:ext uri="{FF2B5EF4-FFF2-40B4-BE49-F238E27FC236}">
                <a16:creationId xmlns:a16="http://schemas.microsoft.com/office/drawing/2014/main" id="{1D9EB96C-98C5-E0D5-6B8A-18518015EB04}"/>
              </a:ext>
            </a:extLst>
          </p:cNvPr>
          <p:cNvSpPr/>
          <p:nvPr/>
        </p:nvSpPr>
        <p:spPr>
          <a:xfrm>
            <a:off x="275691" y="6087979"/>
            <a:ext cx="1626669" cy="548640"/>
          </a:xfrm>
          <a:prstGeom prst="roundRect">
            <a:avLst/>
          </a:prstGeom>
          <a:solidFill>
            <a:srgbClr val="CCEEFF"/>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Especie</a:t>
            </a:r>
          </a:p>
          <a:p>
            <a:pPr>
              <a:defRPr sz="1100"/>
            </a:pPr>
            <a:r>
              <a:rPr sz="1400" b="1">
                <a:solidFill>
                  <a:schemeClr val="tx1"/>
                </a:solidFill>
              </a:rPr>
              <a:t>Delphinus delphis</a:t>
            </a:r>
          </a:p>
        </p:txBody>
      </p:sp>
      <p:sp>
        <p:nvSpPr>
          <p:cNvPr id="32" name="Rounded Rectangle 10">
            <a:extLst>
              <a:ext uri="{FF2B5EF4-FFF2-40B4-BE49-F238E27FC236}">
                <a16:creationId xmlns:a16="http://schemas.microsoft.com/office/drawing/2014/main" id="{3DE29EA0-6840-B62C-BD9A-4CC87AB101C5}"/>
              </a:ext>
            </a:extLst>
          </p:cNvPr>
          <p:cNvSpPr/>
          <p:nvPr/>
        </p:nvSpPr>
        <p:spPr>
          <a:xfrm>
            <a:off x="6985070" y="19731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Reino</a:t>
            </a:r>
          </a:p>
          <a:p>
            <a:pPr>
              <a:defRPr sz="1100"/>
            </a:pPr>
            <a:r>
              <a:rPr sz="1400" b="1">
                <a:solidFill>
                  <a:schemeClr val="tx1"/>
                </a:solidFill>
              </a:rPr>
              <a:t>Animalia</a:t>
            </a:r>
          </a:p>
        </p:txBody>
      </p:sp>
      <p:sp>
        <p:nvSpPr>
          <p:cNvPr id="33" name="Rounded Rectangle 11">
            <a:extLst>
              <a:ext uri="{FF2B5EF4-FFF2-40B4-BE49-F238E27FC236}">
                <a16:creationId xmlns:a16="http://schemas.microsoft.com/office/drawing/2014/main" id="{B5C56FEE-6D22-FE36-9A50-650D39B7DDAF}"/>
              </a:ext>
            </a:extLst>
          </p:cNvPr>
          <p:cNvSpPr/>
          <p:nvPr/>
        </p:nvSpPr>
        <p:spPr>
          <a:xfrm>
            <a:off x="6985070" y="26589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Filo</a:t>
            </a:r>
          </a:p>
          <a:p>
            <a:pPr>
              <a:defRPr sz="1100"/>
            </a:pPr>
            <a:r>
              <a:rPr sz="1400" b="1">
                <a:solidFill>
                  <a:schemeClr val="tx1"/>
                </a:solidFill>
              </a:rPr>
              <a:t>Chordata</a:t>
            </a:r>
          </a:p>
        </p:txBody>
      </p:sp>
      <p:sp>
        <p:nvSpPr>
          <p:cNvPr id="34" name="Rounded Rectangle 12">
            <a:extLst>
              <a:ext uri="{FF2B5EF4-FFF2-40B4-BE49-F238E27FC236}">
                <a16:creationId xmlns:a16="http://schemas.microsoft.com/office/drawing/2014/main" id="{15FA060F-B920-DAC6-3B5E-66B4A840A85B}"/>
              </a:ext>
            </a:extLst>
          </p:cNvPr>
          <p:cNvSpPr/>
          <p:nvPr/>
        </p:nvSpPr>
        <p:spPr>
          <a:xfrm>
            <a:off x="6985070" y="33447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Clase</a:t>
            </a:r>
          </a:p>
          <a:p>
            <a:pPr>
              <a:defRPr sz="1100"/>
            </a:pPr>
            <a:r>
              <a:rPr sz="1400" b="1">
                <a:solidFill>
                  <a:schemeClr val="tx1"/>
                </a:solidFill>
              </a:rPr>
              <a:t>Mammalia</a:t>
            </a:r>
          </a:p>
        </p:txBody>
      </p:sp>
      <p:sp>
        <p:nvSpPr>
          <p:cNvPr id="35" name="Rounded Rectangle 13">
            <a:extLst>
              <a:ext uri="{FF2B5EF4-FFF2-40B4-BE49-F238E27FC236}">
                <a16:creationId xmlns:a16="http://schemas.microsoft.com/office/drawing/2014/main" id="{C5FFE8CD-664F-A612-BC46-86BA716903FD}"/>
              </a:ext>
            </a:extLst>
          </p:cNvPr>
          <p:cNvSpPr/>
          <p:nvPr/>
        </p:nvSpPr>
        <p:spPr>
          <a:xfrm>
            <a:off x="6985070" y="40305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Orden</a:t>
            </a:r>
          </a:p>
          <a:p>
            <a:pPr>
              <a:defRPr sz="1100"/>
            </a:pPr>
            <a:r>
              <a:rPr sz="1400" b="1">
                <a:solidFill>
                  <a:schemeClr val="tx1"/>
                </a:solidFill>
              </a:rPr>
              <a:t>Artiodactyla</a:t>
            </a:r>
          </a:p>
        </p:txBody>
      </p:sp>
      <p:sp>
        <p:nvSpPr>
          <p:cNvPr id="36" name="Rounded Rectangle 14">
            <a:extLst>
              <a:ext uri="{FF2B5EF4-FFF2-40B4-BE49-F238E27FC236}">
                <a16:creationId xmlns:a16="http://schemas.microsoft.com/office/drawing/2014/main" id="{A628A447-6D6E-E0A9-725D-9B56D07D2906}"/>
              </a:ext>
            </a:extLst>
          </p:cNvPr>
          <p:cNvSpPr/>
          <p:nvPr/>
        </p:nvSpPr>
        <p:spPr>
          <a:xfrm>
            <a:off x="6985070" y="47163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Familia</a:t>
            </a:r>
          </a:p>
          <a:p>
            <a:pPr>
              <a:defRPr sz="1100"/>
            </a:pPr>
            <a:r>
              <a:rPr sz="1400" b="1">
                <a:solidFill>
                  <a:schemeClr val="tx1"/>
                </a:solidFill>
              </a:rPr>
              <a:t>Bovidae</a:t>
            </a:r>
          </a:p>
        </p:txBody>
      </p:sp>
      <p:sp>
        <p:nvSpPr>
          <p:cNvPr id="37" name="Rounded Rectangle 15">
            <a:extLst>
              <a:ext uri="{FF2B5EF4-FFF2-40B4-BE49-F238E27FC236}">
                <a16:creationId xmlns:a16="http://schemas.microsoft.com/office/drawing/2014/main" id="{39AD6F1A-E9A7-2DCD-CB9F-FB9346F6FAF6}"/>
              </a:ext>
            </a:extLst>
          </p:cNvPr>
          <p:cNvSpPr/>
          <p:nvPr/>
        </p:nvSpPr>
        <p:spPr>
          <a:xfrm>
            <a:off x="6985070" y="54021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Género</a:t>
            </a:r>
          </a:p>
          <a:p>
            <a:pPr>
              <a:defRPr sz="1100"/>
            </a:pPr>
            <a:r>
              <a:rPr sz="1400" b="1">
                <a:solidFill>
                  <a:schemeClr val="tx1"/>
                </a:solidFill>
              </a:rPr>
              <a:t>Bos</a:t>
            </a:r>
          </a:p>
        </p:txBody>
      </p:sp>
      <p:sp>
        <p:nvSpPr>
          <p:cNvPr id="38" name="Rounded Rectangle 16">
            <a:extLst>
              <a:ext uri="{FF2B5EF4-FFF2-40B4-BE49-F238E27FC236}">
                <a16:creationId xmlns:a16="http://schemas.microsoft.com/office/drawing/2014/main" id="{AA870184-0EE1-8330-A3EF-7502313481A2}"/>
              </a:ext>
            </a:extLst>
          </p:cNvPr>
          <p:cNvSpPr/>
          <p:nvPr/>
        </p:nvSpPr>
        <p:spPr>
          <a:xfrm>
            <a:off x="6985070" y="6087980"/>
            <a:ext cx="1626669" cy="548640"/>
          </a:xfrm>
          <a:prstGeom prst="roundRect">
            <a:avLst/>
          </a:prstGeom>
          <a:solidFill>
            <a:srgbClr val="FFE6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Especie</a:t>
            </a:r>
          </a:p>
          <a:p>
            <a:pPr>
              <a:defRPr sz="1100"/>
            </a:pPr>
            <a:r>
              <a:rPr sz="1400" b="1">
                <a:solidFill>
                  <a:schemeClr val="tx1"/>
                </a:solidFill>
              </a:rPr>
              <a:t>Bos taurus</a:t>
            </a:r>
          </a:p>
        </p:txBody>
      </p:sp>
      <p:sp>
        <p:nvSpPr>
          <p:cNvPr id="39" name="Rounded Rectangle 17">
            <a:extLst>
              <a:ext uri="{FF2B5EF4-FFF2-40B4-BE49-F238E27FC236}">
                <a16:creationId xmlns:a16="http://schemas.microsoft.com/office/drawing/2014/main" id="{7E5FA179-F7DD-208C-20EF-F068732952E1}"/>
              </a:ext>
            </a:extLst>
          </p:cNvPr>
          <p:cNvSpPr/>
          <p:nvPr/>
        </p:nvSpPr>
        <p:spPr>
          <a:xfrm>
            <a:off x="4847691" y="19731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Reino</a:t>
            </a:r>
          </a:p>
          <a:p>
            <a:pPr>
              <a:defRPr sz="1100"/>
            </a:pPr>
            <a:r>
              <a:rPr sz="1400" b="1">
                <a:solidFill>
                  <a:schemeClr val="tx1"/>
                </a:solidFill>
              </a:rPr>
              <a:t>Animalia</a:t>
            </a:r>
          </a:p>
        </p:txBody>
      </p:sp>
      <p:sp>
        <p:nvSpPr>
          <p:cNvPr id="40" name="Rounded Rectangle 18">
            <a:extLst>
              <a:ext uri="{FF2B5EF4-FFF2-40B4-BE49-F238E27FC236}">
                <a16:creationId xmlns:a16="http://schemas.microsoft.com/office/drawing/2014/main" id="{3A9B4311-9D37-2273-CFB2-5EC9E396C318}"/>
              </a:ext>
            </a:extLst>
          </p:cNvPr>
          <p:cNvSpPr/>
          <p:nvPr/>
        </p:nvSpPr>
        <p:spPr>
          <a:xfrm>
            <a:off x="4847691" y="26589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Filo</a:t>
            </a:r>
          </a:p>
          <a:p>
            <a:pPr>
              <a:defRPr sz="1100"/>
            </a:pPr>
            <a:r>
              <a:rPr sz="1400" b="1">
                <a:solidFill>
                  <a:schemeClr val="tx1"/>
                </a:solidFill>
              </a:rPr>
              <a:t>Chordata</a:t>
            </a:r>
          </a:p>
        </p:txBody>
      </p:sp>
      <p:sp>
        <p:nvSpPr>
          <p:cNvPr id="41" name="Rounded Rectangle 19">
            <a:extLst>
              <a:ext uri="{FF2B5EF4-FFF2-40B4-BE49-F238E27FC236}">
                <a16:creationId xmlns:a16="http://schemas.microsoft.com/office/drawing/2014/main" id="{D3B5D7D8-3F8E-44AD-D57E-2D9A8BC9FB1F}"/>
              </a:ext>
            </a:extLst>
          </p:cNvPr>
          <p:cNvSpPr/>
          <p:nvPr/>
        </p:nvSpPr>
        <p:spPr>
          <a:xfrm>
            <a:off x="4847691" y="33447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Clase</a:t>
            </a:r>
          </a:p>
          <a:p>
            <a:pPr>
              <a:defRPr sz="1100"/>
            </a:pPr>
            <a:r>
              <a:rPr sz="1400" b="1">
                <a:solidFill>
                  <a:schemeClr val="tx1"/>
                </a:solidFill>
              </a:rPr>
              <a:t>Mammalia</a:t>
            </a:r>
          </a:p>
        </p:txBody>
      </p:sp>
      <p:sp>
        <p:nvSpPr>
          <p:cNvPr id="42" name="Rounded Rectangle 20">
            <a:extLst>
              <a:ext uri="{FF2B5EF4-FFF2-40B4-BE49-F238E27FC236}">
                <a16:creationId xmlns:a16="http://schemas.microsoft.com/office/drawing/2014/main" id="{6C164F77-105B-DB41-593B-7F7E841BE77E}"/>
              </a:ext>
            </a:extLst>
          </p:cNvPr>
          <p:cNvSpPr/>
          <p:nvPr/>
        </p:nvSpPr>
        <p:spPr>
          <a:xfrm>
            <a:off x="4847691" y="40305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Orden</a:t>
            </a:r>
          </a:p>
          <a:p>
            <a:pPr>
              <a:defRPr sz="1100"/>
            </a:pPr>
            <a:r>
              <a:rPr sz="1400" b="1">
                <a:solidFill>
                  <a:schemeClr val="tx1"/>
                </a:solidFill>
              </a:rPr>
              <a:t>Primates</a:t>
            </a:r>
          </a:p>
        </p:txBody>
      </p:sp>
      <p:sp>
        <p:nvSpPr>
          <p:cNvPr id="43" name="Rounded Rectangle 21">
            <a:extLst>
              <a:ext uri="{FF2B5EF4-FFF2-40B4-BE49-F238E27FC236}">
                <a16:creationId xmlns:a16="http://schemas.microsoft.com/office/drawing/2014/main" id="{9370B017-D3C0-493C-7721-992CDD17D899}"/>
              </a:ext>
            </a:extLst>
          </p:cNvPr>
          <p:cNvSpPr/>
          <p:nvPr/>
        </p:nvSpPr>
        <p:spPr>
          <a:xfrm>
            <a:off x="4847691" y="47163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Familia</a:t>
            </a:r>
          </a:p>
          <a:p>
            <a:pPr>
              <a:defRPr sz="1100"/>
            </a:pPr>
            <a:r>
              <a:rPr sz="1400" b="1">
                <a:solidFill>
                  <a:schemeClr val="tx1"/>
                </a:solidFill>
              </a:rPr>
              <a:t>Hominidae</a:t>
            </a:r>
          </a:p>
        </p:txBody>
      </p:sp>
      <p:sp>
        <p:nvSpPr>
          <p:cNvPr id="44" name="Rounded Rectangle 22">
            <a:extLst>
              <a:ext uri="{FF2B5EF4-FFF2-40B4-BE49-F238E27FC236}">
                <a16:creationId xmlns:a16="http://schemas.microsoft.com/office/drawing/2014/main" id="{6EB9EDCF-29D0-E8C6-670F-1B7D433577AE}"/>
              </a:ext>
            </a:extLst>
          </p:cNvPr>
          <p:cNvSpPr/>
          <p:nvPr/>
        </p:nvSpPr>
        <p:spPr>
          <a:xfrm>
            <a:off x="4847691" y="54021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Género</a:t>
            </a:r>
          </a:p>
          <a:p>
            <a:pPr>
              <a:defRPr sz="1100"/>
            </a:pPr>
            <a:r>
              <a:rPr sz="1400" b="1">
                <a:solidFill>
                  <a:schemeClr val="tx1"/>
                </a:solidFill>
              </a:rPr>
              <a:t>Homo</a:t>
            </a:r>
          </a:p>
        </p:txBody>
      </p:sp>
      <p:sp>
        <p:nvSpPr>
          <p:cNvPr id="45" name="Rounded Rectangle 23">
            <a:extLst>
              <a:ext uri="{FF2B5EF4-FFF2-40B4-BE49-F238E27FC236}">
                <a16:creationId xmlns:a16="http://schemas.microsoft.com/office/drawing/2014/main" id="{C7995F35-5432-6507-E1FB-E1E4BE45181B}"/>
              </a:ext>
            </a:extLst>
          </p:cNvPr>
          <p:cNvSpPr/>
          <p:nvPr/>
        </p:nvSpPr>
        <p:spPr>
          <a:xfrm>
            <a:off x="4847691" y="6087979"/>
            <a:ext cx="1626669" cy="548640"/>
          </a:xfrm>
          <a:prstGeom prst="roundRect">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Especie</a:t>
            </a:r>
          </a:p>
          <a:p>
            <a:pPr>
              <a:defRPr sz="1100"/>
            </a:pPr>
            <a:r>
              <a:rPr sz="1400" b="1">
                <a:solidFill>
                  <a:schemeClr val="tx1"/>
                </a:solidFill>
              </a:rPr>
              <a:t>Homo sapiens</a:t>
            </a:r>
          </a:p>
        </p:txBody>
      </p:sp>
      <p:sp>
        <p:nvSpPr>
          <p:cNvPr id="46" name="Rounded Rectangle 24">
            <a:extLst>
              <a:ext uri="{FF2B5EF4-FFF2-40B4-BE49-F238E27FC236}">
                <a16:creationId xmlns:a16="http://schemas.microsoft.com/office/drawing/2014/main" id="{09DDBBDC-FDDA-2751-C606-0C0C76EEA6E4}"/>
              </a:ext>
            </a:extLst>
          </p:cNvPr>
          <p:cNvSpPr/>
          <p:nvPr/>
        </p:nvSpPr>
        <p:spPr>
          <a:xfrm>
            <a:off x="2413070" y="19731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Reino</a:t>
            </a:r>
          </a:p>
          <a:p>
            <a:pPr>
              <a:defRPr sz="1100"/>
            </a:pPr>
            <a:r>
              <a:rPr sz="1400" b="1">
                <a:solidFill>
                  <a:schemeClr val="tx1"/>
                </a:solidFill>
              </a:rPr>
              <a:t>Animalia</a:t>
            </a:r>
          </a:p>
        </p:txBody>
      </p:sp>
      <p:sp>
        <p:nvSpPr>
          <p:cNvPr id="47" name="Rounded Rectangle 25">
            <a:extLst>
              <a:ext uri="{FF2B5EF4-FFF2-40B4-BE49-F238E27FC236}">
                <a16:creationId xmlns:a16="http://schemas.microsoft.com/office/drawing/2014/main" id="{7A9661CF-BFC3-BBCB-D28A-B80478398A1F}"/>
              </a:ext>
            </a:extLst>
          </p:cNvPr>
          <p:cNvSpPr/>
          <p:nvPr/>
        </p:nvSpPr>
        <p:spPr>
          <a:xfrm>
            <a:off x="2413070" y="26589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Filo</a:t>
            </a:r>
          </a:p>
          <a:p>
            <a:pPr>
              <a:defRPr sz="1100"/>
            </a:pPr>
            <a:r>
              <a:rPr sz="1400" b="1">
                <a:solidFill>
                  <a:schemeClr val="tx1"/>
                </a:solidFill>
              </a:rPr>
              <a:t>Chordata</a:t>
            </a:r>
          </a:p>
        </p:txBody>
      </p:sp>
      <p:sp>
        <p:nvSpPr>
          <p:cNvPr id="48" name="Rounded Rectangle 26">
            <a:extLst>
              <a:ext uri="{FF2B5EF4-FFF2-40B4-BE49-F238E27FC236}">
                <a16:creationId xmlns:a16="http://schemas.microsoft.com/office/drawing/2014/main" id="{48B3FEFD-FB50-E74E-472B-6C13C8D2701D}"/>
              </a:ext>
            </a:extLst>
          </p:cNvPr>
          <p:cNvSpPr/>
          <p:nvPr/>
        </p:nvSpPr>
        <p:spPr>
          <a:xfrm>
            <a:off x="2413070" y="33447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Clase</a:t>
            </a:r>
          </a:p>
          <a:p>
            <a:pPr>
              <a:defRPr sz="1100"/>
            </a:pPr>
            <a:r>
              <a:rPr sz="1400" b="1">
                <a:solidFill>
                  <a:schemeClr val="tx1"/>
                </a:solidFill>
              </a:rPr>
              <a:t>Chondrichthyes</a:t>
            </a:r>
          </a:p>
        </p:txBody>
      </p:sp>
      <p:sp>
        <p:nvSpPr>
          <p:cNvPr id="49" name="Rounded Rectangle 27">
            <a:extLst>
              <a:ext uri="{FF2B5EF4-FFF2-40B4-BE49-F238E27FC236}">
                <a16:creationId xmlns:a16="http://schemas.microsoft.com/office/drawing/2014/main" id="{BCD92BA5-9DF7-8295-E8A2-AA4FE60CCFAA}"/>
              </a:ext>
            </a:extLst>
          </p:cNvPr>
          <p:cNvSpPr/>
          <p:nvPr/>
        </p:nvSpPr>
        <p:spPr>
          <a:xfrm>
            <a:off x="2413070" y="40305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Orden</a:t>
            </a:r>
          </a:p>
          <a:p>
            <a:pPr>
              <a:defRPr sz="1100"/>
            </a:pPr>
            <a:r>
              <a:rPr sz="1400" b="1">
                <a:solidFill>
                  <a:schemeClr val="tx1"/>
                </a:solidFill>
              </a:rPr>
              <a:t>Carcharhiniformes</a:t>
            </a:r>
          </a:p>
        </p:txBody>
      </p:sp>
      <p:sp>
        <p:nvSpPr>
          <p:cNvPr id="50" name="Rounded Rectangle 28">
            <a:extLst>
              <a:ext uri="{FF2B5EF4-FFF2-40B4-BE49-F238E27FC236}">
                <a16:creationId xmlns:a16="http://schemas.microsoft.com/office/drawing/2014/main" id="{0B0500C5-06ED-E64C-5908-862603F4350F}"/>
              </a:ext>
            </a:extLst>
          </p:cNvPr>
          <p:cNvSpPr/>
          <p:nvPr/>
        </p:nvSpPr>
        <p:spPr>
          <a:xfrm>
            <a:off x="2413070" y="47163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Familia</a:t>
            </a:r>
          </a:p>
          <a:p>
            <a:pPr>
              <a:defRPr sz="1100"/>
            </a:pPr>
            <a:r>
              <a:rPr sz="1400" b="1">
                <a:solidFill>
                  <a:schemeClr val="tx1"/>
                </a:solidFill>
              </a:rPr>
              <a:t>Carcharhinidae</a:t>
            </a:r>
          </a:p>
        </p:txBody>
      </p:sp>
      <p:sp>
        <p:nvSpPr>
          <p:cNvPr id="51" name="Rounded Rectangle 29">
            <a:extLst>
              <a:ext uri="{FF2B5EF4-FFF2-40B4-BE49-F238E27FC236}">
                <a16:creationId xmlns:a16="http://schemas.microsoft.com/office/drawing/2014/main" id="{1A3B493D-244B-B4E7-D427-4143F32E99FC}"/>
              </a:ext>
            </a:extLst>
          </p:cNvPr>
          <p:cNvSpPr/>
          <p:nvPr/>
        </p:nvSpPr>
        <p:spPr>
          <a:xfrm>
            <a:off x="2413070" y="54021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Género</a:t>
            </a:r>
          </a:p>
          <a:p>
            <a:pPr>
              <a:defRPr sz="1100"/>
            </a:pPr>
            <a:r>
              <a:rPr sz="1400" b="1">
                <a:solidFill>
                  <a:schemeClr val="tx1"/>
                </a:solidFill>
              </a:rPr>
              <a:t>Carcharhinus</a:t>
            </a:r>
          </a:p>
        </p:txBody>
      </p:sp>
      <p:sp>
        <p:nvSpPr>
          <p:cNvPr id="52" name="Rounded Rectangle 30">
            <a:extLst>
              <a:ext uri="{FF2B5EF4-FFF2-40B4-BE49-F238E27FC236}">
                <a16:creationId xmlns:a16="http://schemas.microsoft.com/office/drawing/2014/main" id="{AABC3FEC-8CD9-EBBD-46F6-4BEFB9531A75}"/>
              </a:ext>
            </a:extLst>
          </p:cNvPr>
          <p:cNvSpPr/>
          <p:nvPr/>
        </p:nvSpPr>
        <p:spPr>
          <a:xfrm>
            <a:off x="2413070" y="6087980"/>
            <a:ext cx="1626669" cy="548640"/>
          </a:xfrm>
          <a:prstGeom prst="roundRect">
            <a:avLst/>
          </a:prstGeom>
          <a:solidFill>
            <a:srgbClr val="FFCCE5"/>
          </a:solidFill>
        </p:spPr>
        <p:style>
          <a:lnRef idx="1">
            <a:schemeClr val="accent1"/>
          </a:lnRef>
          <a:fillRef idx="3">
            <a:schemeClr val="accent1"/>
          </a:fillRef>
          <a:effectRef idx="2">
            <a:schemeClr val="accent1"/>
          </a:effectRef>
          <a:fontRef idx="minor">
            <a:schemeClr val="lt1"/>
          </a:fontRef>
        </p:style>
        <p:txBody>
          <a:bodyPr rtlCol="0" anchor="ctr"/>
          <a:lstStyle/>
          <a:p>
            <a:pPr>
              <a:defRPr sz="1000"/>
            </a:pPr>
            <a:r>
              <a:rPr sz="1100" b="1">
                <a:solidFill>
                  <a:schemeClr val="tx1"/>
                </a:solidFill>
              </a:rPr>
              <a:t>Especie</a:t>
            </a:r>
          </a:p>
          <a:p>
            <a:pPr>
              <a:defRPr sz="1100"/>
            </a:pPr>
            <a:r>
              <a:rPr sz="1400" b="1">
                <a:solidFill>
                  <a:schemeClr val="tx1"/>
                </a:solidFill>
              </a:rPr>
              <a:t>Carcharhinus leucas</a:t>
            </a:r>
          </a:p>
        </p:txBody>
      </p:sp>
      <p:pic>
        <p:nvPicPr>
          <p:cNvPr id="53" name="Gráfico 52" descr="Delfín contorno">
            <a:extLst>
              <a:ext uri="{FF2B5EF4-FFF2-40B4-BE49-F238E27FC236}">
                <a16:creationId xmlns:a16="http://schemas.microsoft.com/office/drawing/2014/main" id="{CDD5F457-E351-9BA3-3AD5-69E4DBC8B0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1825" y="797861"/>
            <a:ext cx="1038158" cy="1038158"/>
          </a:xfrm>
          <a:prstGeom prst="rect">
            <a:avLst/>
          </a:prstGeom>
        </p:spPr>
      </p:pic>
      <p:pic>
        <p:nvPicPr>
          <p:cNvPr id="3074" name="Picture 2">
            <a:extLst>
              <a:ext uri="{FF2B5EF4-FFF2-40B4-BE49-F238E27FC236}">
                <a16:creationId xmlns:a16="http://schemas.microsoft.com/office/drawing/2014/main" id="{CF7A5532-0EE2-2CB1-E44E-AD4F8E262F6B}"/>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9961" b="89941" l="9961" r="93164">
                        <a14:foregroundMark x1="10547" y1="50391" x2="15527" y2="44043"/>
                        <a14:foregroundMark x1="15527" y1="44043" x2="39160" y2="39551"/>
                        <a14:foregroundMark x1="39160" y1="39551" x2="44727" y2="33789"/>
                        <a14:foregroundMark x1="44727" y1="33789" x2="55762" y2="30371"/>
                        <a14:foregroundMark x1="55762" y1="30371" x2="63184" y2="30176"/>
                        <a14:foregroundMark x1="63184" y1="30176" x2="56543" y2="34082"/>
                        <a14:foregroundMark x1="56543" y1="34082" x2="58887" y2="41016"/>
                        <a14:foregroundMark x1="58887" y1="41016" x2="89844" y2="44141"/>
                        <a14:foregroundMark x1="89844" y1="44141" x2="99316" y2="42188"/>
                        <a14:foregroundMark x1="99316" y1="42188" x2="91309" y2="42383"/>
                        <a14:foregroundMark x1="91309" y1="42383" x2="93164" y2="34570"/>
                        <a14:foregroundMark x1="93164" y1="34570" x2="86719" y2="37500"/>
                        <a14:foregroundMark x1="86719" y1="37500" x2="80176" y2="43848"/>
                        <a14:foregroundMark x1="80176" y1="43848" x2="79297" y2="45605"/>
                      </a14:backgroundRemoval>
                    </a14:imgEffect>
                  </a14:imgLayer>
                </a14:imgProps>
              </a:ext>
              <a:ext uri="{28A0092B-C50C-407E-A947-70E740481C1C}">
                <a14:useLocalDpi xmlns:a14="http://schemas.microsoft.com/office/drawing/2010/main" val="0"/>
              </a:ext>
            </a:extLst>
          </a:blip>
          <a:srcRect t="23383" r="2416" b="26823"/>
          <a:stretch/>
        </p:blipFill>
        <p:spPr bwMode="auto">
          <a:xfrm>
            <a:off x="2483888" y="1069834"/>
            <a:ext cx="1501542" cy="766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7421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descr="Animal con la boca abierta&#10;&#10;El contenido generado por IA puede ser incorrecto.">
            <a:extLst>
              <a:ext uri="{FF2B5EF4-FFF2-40B4-BE49-F238E27FC236}">
                <a16:creationId xmlns:a16="http://schemas.microsoft.com/office/drawing/2014/main" id="{3F6D8762-D31C-6B7F-5029-6C9226033C77}"/>
              </a:ext>
            </a:extLst>
          </p:cNvPr>
          <p:cNvPicPr>
            <a:picLocks noChangeAspect="1"/>
          </p:cNvPicPr>
          <p:nvPr/>
        </p:nvPicPr>
        <p:blipFill rotWithShape="1">
          <a:blip r:embed="rId2">
            <a:extLst>
              <a:ext uri="{28A0092B-C50C-407E-A947-70E740481C1C}">
                <a14:useLocalDpi xmlns:a14="http://schemas.microsoft.com/office/drawing/2010/main" val="0"/>
              </a:ext>
            </a:extLst>
          </a:blip>
          <a:srcRect l="2000" r="-2" b="-2"/>
          <a:stretch>
            <a:fillRect/>
          </a:stretch>
        </p:blipFill>
        <p:spPr bwMode="auto">
          <a:xfrm>
            <a:off x="20" y="10"/>
            <a:ext cx="9143980" cy="6857990"/>
          </a:xfrm>
          <a:prstGeom prst="rect">
            <a:avLst/>
          </a:prstGeom>
          <a:noFill/>
          <a:extLst>
            <a:ext uri="{53640926-AAD7-44D8-BBD7-CCE9431645EC}">
              <a14:shadowObscured xmlns:a14="http://schemas.microsoft.com/office/drawing/2010/main"/>
            </a:ext>
          </a:extLst>
        </p:spPr>
      </p:pic>
      <p:sp>
        <p:nvSpPr>
          <p:cNvPr id="16" name="Rectangle 7">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F2D2CCF-78D5-FC03-ECE5-D05D8D82344C}"/>
              </a:ext>
            </a:extLst>
          </p:cNvPr>
          <p:cNvSpPr>
            <a:spLocks noGrp="1"/>
          </p:cNvSpPr>
          <p:nvPr>
            <p:ph type="title"/>
          </p:nvPr>
        </p:nvSpPr>
        <p:spPr>
          <a:xfrm>
            <a:off x="392906" y="5317240"/>
            <a:ext cx="8408194" cy="744836"/>
          </a:xfrm>
        </p:spPr>
        <p:txBody>
          <a:bodyPr>
            <a:normAutofit/>
          </a:bodyPr>
          <a:lstStyle/>
          <a:p>
            <a:r>
              <a:rPr lang="es-ES" sz="3100">
                <a:solidFill>
                  <a:schemeClr val="tx1">
                    <a:lumMod val="85000"/>
                    <a:lumOff val="15000"/>
                  </a:schemeClr>
                </a:solidFill>
              </a:rPr>
              <a:t>HISTORIA DE LA PROCESIONARIA DEL PINO</a:t>
            </a:r>
          </a:p>
        </p:txBody>
      </p:sp>
      <p:cxnSp>
        <p:nvCxnSpPr>
          <p:cNvPr id="17" name="Straight Connector 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1">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359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E1B9B-EEFC-E135-F48A-3FAA97F723F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F3C5145-828F-45E3-FFDE-8C5213294E84}"/>
              </a:ext>
            </a:extLst>
          </p:cNvPr>
          <p:cNvSpPr>
            <a:spLocks noGrp="1"/>
          </p:cNvSpPr>
          <p:nvPr>
            <p:ph type="title"/>
          </p:nvPr>
        </p:nvSpPr>
        <p:spPr>
          <a:xfrm>
            <a:off x="457200" y="44517"/>
            <a:ext cx="8229600" cy="1143000"/>
          </a:xfrm>
        </p:spPr>
        <p:txBody>
          <a:bodyPr/>
          <a:lstStyle/>
          <a:p>
            <a:r>
              <a:rPr lang="es-ES" dirty="0"/>
              <a:t>SIMETRÍA RADIAL</a:t>
            </a:r>
          </a:p>
        </p:txBody>
      </p:sp>
      <p:grpSp>
        <p:nvGrpSpPr>
          <p:cNvPr id="11" name="Grupo 10">
            <a:extLst>
              <a:ext uri="{FF2B5EF4-FFF2-40B4-BE49-F238E27FC236}">
                <a16:creationId xmlns:a16="http://schemas.microsoft.com/office/drawing/2014/main" id="{A4ACF265-FE7E-FD1E-21CF-152FA3B046CA}"/>
              </a:ext>
            </a:extLst>
          </p:cNvPr>
          <p:cNvGrpSpPr/>
          <p:nvPr/>
        </p:nvGrpSpPr>
        <p:grpSpPr>
          <a:xfrm>
            <a:off x="1489503" y="616017"/>
            <a:ext cx="5739070" cy="5678903"/>
            <a:chOff x="1489503" y="616017"/>
            <a:chExt cx="5739070" cy="5678903"/>
          </a:xfrm>
        </p:grpSpPr>
        <p:pic>
          <p:nvPicPr>
            <p:cNvPr id="5" name="Imagen 4" descr="Diagrama, Esquemático&#10;&#10;El contenido generado por IA puede ser incorrecto.">
              <a:extLst>
                <a:ext uri="{FF2B5EF4-FFF2-40B4-BE49-F238E27FC236}">
                  <a16:creationId xmlns:a16="http://schemas.microsoft.com/office/drawing/2014/main" id="{AD437C2C-D71D-2FB5-304F-192FB3C7F39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1065" y="1121195"/>
              <a:ext cx="4753217" cy="4703386"/>
            </a:xfrm>
            <a:prstGeom prst="rect">
              <a:avLst/>
            </a:prstGeom>
            <a:noFill/>
          </p:spPr>
        </p:pic>
        <p:grpSp>
          <p:nvGrpSpPr>
            <p:cNvPr id="6" name="Grupo 5">
              <a:extLst>
                <a:ext uri="{FF2B5EF4-FFF2-40B4-BE49-F238E27FC236}">
                  <a16:creationId xmlns:a16="http://schemas.microsoft.com/office/drawing/2014/main" id="{670D74B0-A455-6552-3D30-C6D0FF7C6927}"/>
                </a:ext>
              </a:extLst>
            </p:cNvPr>
            <p:cNvGrpSpPr/>
            <p:nvPr/>
          </p:nvGrpSpPr>
          <p:grpSpPr>
            <a:xfrm>
              <a:off x="1489503" y="616017"/>
              <a:ext cx="5739070" cy="5678903"/>
              <a:chOff x="0" y="0"/>
              <a:chExt cx="1035050" cy="1035050"/>
            </a:xfrm>
          </p:grpSpPr>
          <p:cxnSp>
            <p:nvCxnSpPr>
              <p:cNvPr id="7" name="Conector recto 6">
                <a:extLst>
                  <a:ext uri="{FF2B5EF4-FFF2-40B4-BE49-F238E27FC236}">
                    <a16:creationId xmlns:a16="http://schemas.microsoft.com/office/drawing/2014/main" id="{97B65B1E-E0B9-E51F-B193-1F5A0CAC61EC}"/>
                  </a:ext>
                </a:extLst>
              </p:cNvPr>
              <p:cNvCxnSpPr/>
              <p:nvPr/>
            </p:nvCxnSpPr>
            <p:spPr>
              <a:xfrm flipH="1">
                <a:off x="520700" y="0"/>
                <a:ext cx="12700" cy="1035050"/>
              </a:xfrm>
              <a:prstGeom prst="line">
                <a:avLst/>
              </a:prstGeom>
              <a:ln w="28575">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BE508506-82EC-3E18-F5AB-62AFEA0C6573}"/>
                  </a:ext>
                </a:extLst>
              </p:cNvPr>
              <p:cNvCxnSpPr/>
              <p:nvPr/>
            </p:nvCxnSpPr>
            <p:spPr>
              <a:xfrm>
                <a:off x="22225" y="508000"/>
                <a:ext cx="1012825" cy="12700"/>
              </a:xfrm>
              <a:prstGeom prst="line">
                <a:avLst/>
              </a:prstGeom>
              <a:ln w="28575">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id="{9D8C0B09-154D-161E-C9FF-97C7C241566F}"/>
                  </a:ext>
                </a:extLst>
              </p:cNvPr>
              <p:cNvCxnSpPr/>
              <p:nvPr/>
            </p:nvCxnSpPr>
            <p:spPr>
              <a:xfrm>
                <a:off x="79375" y="63500"/>
                <a:ext cx="901700" cy="904875"/>
              </a:xfrm>
              <a:prstGeom prst="line">
                <a:avLst/>
              </a:prstGeom>
              <a:ln w="28575">
                <a:solidFill>
                  <a:srgbClr val="FF0000"/>
                </a:solidFill>
                <a:prstDash val="lgDashDot"/>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1891F45A-A268-D307-0758-93AFC2589AC5}"/>
                  </a:ext>
                </a:extLst>
              </p:cNvPr>
              <p:cNvCxnSpPr/>
              <p:nvPr/>
            </p:nvCxnSpPr>
            <p:spPr>
              <a:xfrm flipH="1">
                <a:off x="0" y="50800"/>
                <a:ext cx="1000125" cy="984250"/>
              </a:xfrm>
              <a:prstGeom prst="line">
                <a:avLst/>
              </a:prstGeom>
              <a:ln w="28575">
                <a:solidFill>
                  <a:srgbClr val="FF0000"/>
                </a:solidFill>
                <a:prstDash val="lgDashDot"/>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19764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9440</TotalTime>
  <Words>4367</Words>
  <Application>Microsoft Office PowerPoint</Application>
  <PresentationFormat>Presentación en pantalla (4:3)</PresentationFormat>
  <Paragraphs>601</Paragraphs>
  <Slides>55</Slides>
  <Notes>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55</vt:i4>
      </vt:variant>
    </vt:vector>
  </HeadingPairs>
  <TitlesOfParts>
    <vt:vector size="61" baseType="lpstr">
      <vt:lpstr>Aptos</vt:lpstr>
      <vt:lpstr>Arial</vt:lpstr>
      <vt:lpstr>Arial Rounded MT Bold</vt:lpstr>
      <vt:lpstr>Calibri</vt:lpstr>
      <vt:lpstr>Google Sans</vt:lpstr>
      <vt:lpstr>Office Theme</vt:lpstr>
      <vt:lpstr>Presentación de PowerPoint</vt:lpstr>
      <vt:lpstr>PRETEST</vt:lpstr>
      <vt:lpstr>NUEVA COMPAÑERA: REFICLOR FAGES</vt:lpstr>
      <vt:lpstr>REFICLOR FAGES</vt:lpstr>
      <vt:lpstr>¿En qué taxón coincidimos?</vt:lpstr>
      <vt:lpstr>¿En qué taxón coincidimos?</vt:lpstr>
      <vt:lpstr>¿En qué taxón coinciden?</vt:lpstr>
      <vt:lpstr>HISTORIA DE LA PROCESIONARIA DEL PINO</vt:lpstr>
      <vt:lpstr>SIMETRÍA RADIAL</vt:lpstr>
      <vt:lpstr>SIMETRÍA BILATERAL</vt:lpstr>
      <vt:lpstr>Presentación de PowerPoint</vt:lpstr>
      <vt:lpstr>Presentación de PowerPoint</vt:lpstr>
      <vt:lpstr>Presentación de PowerPoint</vt:lpstr>
      <vt:lpstr>Presentación de PowerPoint</vt:lpstr>
      <vt:lpstr>Presentación de PowerPoint</vt:lpstr>
      <vt:lpstr>Presentación de PowerPoint</vt:lpstr>
      <vt:lpstr>OBSERVANDO CARACERÍSTICAS: INSECTO</vt:lpstr>
      <vt:lpstr>OBSERVANDO CARACERÍSTICAS: INSECTO</vt:lpstr>
      <vt:lpstr>OBSERVANDO CARACERÍSTICAS: ARÁCNIDO</vt:lpstr>
      <vt:lpstr>OBSERVANDO CARACERÍSTICAS: ARÁCNIDO</vt:lpstr>
      <vt:lpstr>OBSERVANDO CARACERÍSTICAS: CRUSTACEO</vt:lpstr>
      <vt:lpstr>CLASE: CRUSTACEOS</vt:lpstr>
      <vt:lpstr>MYRIAPODA (CIENPIES Y MILPIES)</vt:lpstr>
      <vt:lpstr>CARACTERÍSTICAS DE LAS CLASES DE ARTRÓPDOS</vt:lpstr>
      <vt:lpstr>RELLENA LOS HUECOS CON TUS APRENDIZAJES: apéndices, arácnidos, aplanado, crustáceos, apéndices, insectos, exoesqueleto, dos pares por segmento, miriápodos, segmentos</vt:lpstr>
      <vt:lpstr>¿QUÉ ANIMALES SON MÁS PRÓXIMOS? ¿POR QUÉ?</vt:lpstr>
      <vt:lpstr>Presentación de PowerPoint</vt:lpstr>
      <vt:lpstr>METAMORFOSIS</vt:lpstr>
      <vt:lpstr>EJEMPOS DE METAMORFOSIS COMPLETA E INCOMPLETA</vt:lpstr>
      <vt:lpstr>COMPARA CONTRASTA ARACNIDOS-INSECTOS</vt:lpstr>
      <vt:lpstr>VIVE EN NUESTRAS PESTAÑAS</vt:lpstr>
      <vt:lpstr>RELLENA LOS HUECOS CON TUS APRENDIZAJES: alas, simples, distribuidos, pedipalpos, cefalotórax, artrópodos, antenas, ojos compuestos, dos, tres, cuatro, tres.</vt:lpstr>
      <vt:lpstr>¿VERDADERO O FALSO?</vt:lpstr>
      <vt:lpstr>DEBATE EN PAREJAS</vt:lpstr>
      <vt:lpstr>¿QUÉ OPINAS?</vt:lpstr>
      <vt:lpstr>¿VERDADERO O FALSO?</vt:lpstr>
      <vt:lpstr>¿VERDADERO O FALSO?</vt:lpstr>
      <vt:lpstr>CAZADORES DE ERRORES</vt:lpstr>
      <vt:lpstr>ADIVINA QUIÉN CANTA</vt:lpstr>
      <vt:lpstr>RELLENA LOS HUECOS CON TUS APRENDIZAJES: ovovivípara, vivíparos, ovíparos, reproducen, hermafroditas</vt:lpstr>
      <vt:lpstr>¡PRUEBA TU MEMORIA!</vt:lpstr>
      <vt:lpstr>¡PRUEBA TU MEMORIA!</vt:lpstr>
      <vt:lpstr>ADIVINA ADIVINANZA</vt:lpstr>
      <vt:lpstr>ADIVINA ADIVINANZA</vt:lpstr>
      <vt:lpstr>ADIVINA ADIVINANZA</vt:lpstr>
      <vt:lpstr>ARTRÓPODOS QUE AFECTAN A HUMANOS</vt:lpstr>
      <vt:lpstr>MOSQUITO COMÚN</vt:lpstr>
      <vt:lpstr>ABEJA</vt:lpstr>
      <vt:lpstr>VIUDA NEGRA Y ARAÑA VIOLINISTA</vt:lpstr>
      <vt:lpstr>Presentación de PowerPoint</vt:lpstr>
      <vt:lpstr>PROCESIONARIA DEL PINO</vt:lpstr>
      <vt:lpstr>ESCORPIÓN AMARILLO</vt:lpstr>
      <vt:lpstr>ESCOLOPENDRA</vt:lpstr>
      <vt:lpstr>¿CUÁNTO HAS APRENDIDO?</vt:lpstr>
      <vt:lpstr>MUY IMPORTANTE: POSTEST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José Reyes Ruiz Gallardo</dc:creator>
  <cp:keywords/>
  <dc:description>generated using python-pptx</dc:description>
  <cp:lastModifiedBy>José Reyes Ruiz Gallardo</cp:lastModifiedBy>
  <cp:revision>3</cp:revision>
  <dcterms:created xsi:type="dcterms:W3CDTF">2013-01-27T09:14:16Z</dcterms:created>
  <dcterms:modified xsi:type="dcterms:W3CDTF">2026-01-01T18:26:35Z</dcterms:modified>
  <cp:category/>
</cp:coreProperties>
</file>